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78" r:id="rId2"/>
    <p:sldId id="257" r:id="rId3"/>
    <p:sldId id="258" r:id="rId4"/>
    <p:sldId id="260" r:id="rId5"/>
    <p:sldId id="271" r:id="rId6"/>
    <p:sldId id="261" r:id="rId7"/>
    <p:sldId id="272" r:id="rId8"/>
    <p:sldId id="273" r:id="rId9"/>
    <p:sldId id="262" r:id="rId10"/>
    <p:sldId id="263" r:id="rId11"/>
    <p:sldId id="276" r:id="rId12"/>
    <p:sldId id="277" r:id="rId13"/>
    <p:sldId id="259" r:id="rId14"/>
    <p:sldId id="268" r:id="rId15"/>
    <p:sldId id="275" r:id="rId16"/>
  </p:sldIdLst>
  <p:sldSz cx="9144000" cy="6858000" type="screen4x3"/>
  <p:notesSz cx="6735763" cy="98694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iZBTLSRLcyEebK0Dn/YfFj0KEIMQ=="/>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B714253-67C0-4630-84CE-FB60A52645B9}">
  <a:tblStyle styleId="{DB714253-67C0-4630-84CE-FB60A52645B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44" d="100"/>
          <a:sy n="44" d="100"/>
        </p:scale>
        <p:origin x="-1844"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9" d="100"/>
          <a:sy n="49" d="100"/>
        </p:scale>
        <p:origin x="-2928" y="-90"/>
      </p:cViewPr>
      <p:guideLst>
        <p:guide orient="horz" pos="3109"/>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00930010-37B6-49A1-8E08-091E978597A1}" type="datetimeFigureOut">
              <a:rPr lang="en-US" smtClean="0"/>
              <a:pPr/>
              <a:t>6/3/2022</a:t>
            </a:fld>
            <a:endParaRPr lang="en-IN"/>
          </a:p>
        </p:txBody>
      </p:sp>
      <p:sp>
        <p:nvSpPr>
          <p:cNvPr id="4" name="Footer Placeholder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4BE9ADED-8DEA-4B96-B6CB-DA13576AF761}" type="slidenum">
              <a:rPr lang="en-IN" smtClean="0"/>
              <a:pPr/>
              <a:t>‹#›</a:t>
            </a:fld>
            <a:endParaRPr lang="en-I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18831" cy="49347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15373" y="0"/>
            <a:ext cx="2918831" cy="493474"/>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3577" y="4688007"/>
            <a:ext cx="5388610" cy="444127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4301"/>
            <a:ext cx="2918831" cy="493474"/>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15373" y="9374301"/>
            <a:ext cx="2918831" cy="493474"/>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a:t>
            </a:fld>
            <a:endParaRPr lang="en-I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8:notes"/>
          <p:cNvSpPr txBox="1">
            <a:spLocks noGrp="1"/>
          </p:cNvSpPr>
          <p:nvPr>
            <p:ph type="body" idx="1"/>
          </p:nvPr>
        </p:nvSpPr>
        <p:spPr>
          <a:xfrm>
            <a:off x="673577" y="4688007"/>
            <a:ext cx="5388610" cy="444127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IN" dirty="0" smtClean="0"/>
          </a:p>
          <a:p>
            <a:pPr marL="0" lvl="0" indent="0" algn="l" rtl="0">
              <a:spcBef>
                <a:spcPts val="0"/>
              </a:spcBef>
              <a:spcAft>
                <a:spcPts val="0"/>
              </a:spcAft>
              <a:buNone/>
            </a:pPr>
            <a:r>
              <a:rPr lang="en-IN" dirty="0" smtClean="0"/>
              <a:t>Six levels  Remember, Understand. Apply, Analyse, Evaluate and create. </a:t>
            </a:r>
          </a:p>
          <a:p>
            <a:pPr marL="0" lvl="0" indent="0" algn="l" rtl="0">
              <a:spcBef>
                <a:spcPts val="0"/>
              </a:spcBef>
              <a:spcAft>
                <a:spcPts val="0"/>
              </a:spcAft>
              <a:buNone/>
            </a:pPr>
            <a:endParaRPr lang="en-IN" dirty="0" smtClean="0"/>
          </a:p>
          <a:p>
            <a:pPr marL="0" lvl="0" indent="0" algn="l" rtl="0">
              <a:spcBef>
                <a:spcPts val="0"/>
              </a:spcBef>
              <a:spcAft>
                <a:spcPts val="0"/>
              </a:spcAft>
              <a:buNone/>
            </a:pPr>
            <a:r>
              <a:rPr lang="en-IN" dirty="0" smtClean="0"/>
              <a:t>Create in itself is creativity and innovation.</a:t>
            </a:r>
            <a:endParaRPr/>
          </a:p>
        </p:txBody>
      </p:sp>
      <p:sp>
        <p:nvSpPr>
          <p:cNvPr id="134" name="Google Shape;134;p8: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600" dirty="0" smtClean="0"/>
              <a:t>Example of the programme Social work </a:t>
            </a:r>
          </a:p>
          <a:p>
            <a:endParaRPr lang="en-IN" sz="1600" dirty="0" smtClean="0"/>
          </a:p>
          <a:p>
            <a:r>
              <a:rPr lang="en-IN" sz="1600" dirty="0" smtClean="0"/>
              <a:t>How should be the Programme objectives and student learning outcomes</a:t>
            </a:r>
          </a:p>
          <a:p>
            <a:endParaRPr lang="en-IN" sz="1600"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11</a:t>
            </a:fld>
            <a:endParaRPr lang="en-I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This programme is fully skill oriented</a:t>
            </a:r>
          </a:p>
          <a:p>
            <a:endParaRPr lang="en-IN" dirty="0" smtClean="0"/>
          </a:p>
          <a:p>
            <a:r>
              <a:rPr lang="en-IN" dirty="0" smtClean="0"/>
              <a:t>Students creates Videos in three phases</a:t>
            </a:r>
          </a:p>
          <a:p>
            <a:endParaRPr lang="en-IN" dirty="0" smtClean="0"/>
          </a:p>
          <a:p>
            <a:r>
              <a:rPr lang="en-IN" dirty="0" smtClean="0"/>
              <a:t>Video pre production, Video production and Video post production, lot of editing  and effects in film making process</a:t>
            </a:r>
          </a:p>
          <a:p>
            <a:endParaRPr lang="en-IN" dirty="0" smtClean="0"/>
          </a:p>
          <a:p>
            <a:endParaRPr lang="en-IN"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12</a:t>
            </a:fld>
            <a:endParaRPr lang="en-I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2:notes"/>
          <p:cNvSpPr txBox="1">
            <a:spLocks noGrp="1"/>
          </p:cNvSpPr>
          <p:nvPr>
            <p:ph type="body" idx="1"/>
          </p:nvPr>
        </p:nvSpPr>
        <p:spPr>
          <a:xfrm>
            <a:off x="673577" y="4688007"/>
            <a:ext cx="5388610" cy="444127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N" sz="1600" dirty="0" smtClean="0"/>
              <a:t>You are provided with the format and templates for Theory and practical, in word file. Please insert your content into the template so that there will be uniformity.</a:t>
            </a:r>
            <a:endParaRPr sz="1600"/>
          </a:p>
        </p:txBody>
      </p:sp>
      <p:sp>
        <p:nvSpPr>
          <p:cNvPr id="106" name="Google Shape;106;p2: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1ce30e3aac_0_6: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1ce30e3aac_0_6:notes"/>
          <p:cNvSpPr txBox="1">
            <a:spLocks noGrp="1"/>
          </p:cNvSpPr>
          <p:nvPr>
            <p:ph type="body" idx="1"/>
          </p:nvPr>
        </p:nvSpPr>
        <p:spPr>
          <a:xfrm>
            <a:off x="673577" y="4688007"/>
            <a:ext cx="5388610" cy="444127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None/>
            </a:pPr>
            <a:r>
              <a:rPr lang="en-IN" sz="1800" dirty="0" smtClean="0"/>
              <a:t>So we have to focus on preparation of curriculum today</a:t>
            </a:r>
          </a:p>
          <a:p>
            <a:pPr marL="0" lvl="0" indent="0" algn="just" rtl="0">
              <a:spcBef>
                <a:spcPts val="0"/>
              </a:spcBef>
              <a:spcAft>
                <a:spcPts val="0"/>
              </a:spcAft>
              <a:buNone/>
            </a:pPr>
            <a:endParaRPr lang="en-IN" sz="1800" dirty="0" smtClean="0"/>
          </a:p>
          <a:p>
            <a:pPr marL="0" lvl="0" indent="0" algn="just" rtl="0">
              <a:spcBef>
                <a:spcPts val="0"/>
              </a:spcBef>
              <a:spcAft>
                <a:spcPts val="0"/>
              </a:spcAft>
              <a:buNone/>
            </a:pPr>
            <a:r>
              <a:rPr lang="en-IN" sz="1800" dirty="0" smtClean="0"/>
              <a:t>Dr. </a:t>
            </a:r>
            <a:r>
              <a:rPr lang="en-IN" sz="1800" dirty="0" err="1" smtClean="0"/>
              <a:t>Dudul</a:t>
            </a:r>
            <a:r>
              <a:rPr lang="en-IN" sz="1800" dirty="0" smtClean="0"/>
              <a:t> sir has taken lot of efforts to prepare the templates under the guidance of Honourable VC Prof. </a:t>
            </a:r>
            <a:r>
              <a:rPr lang="en-IN" sz="1800" dirty="0" err="1" smtClean="0"/>
              <a:t>Malkhede</a:t>
            </a:r>
            <a:r>
              <a:rPr lang="en-IN" sz="1800" dirty="0" smtClean="0"/>
              <a:t> sir. </a:t>
            </a:r>
          </a:p>
          <a:p>
            <a:pPr marL="0" lvl="0" indent="0" algn="just" rtl="0">
              <a:spcBef>
                <a:spcPts val="0"/>
              </a:spcBef>
              <a:spcAft>
                <a:spcPts val="0"/>
              </a:spcAft>
              <a:buNone/>
            </a:pPr>
            <a:endParaRPr lang="en-IN" sz="1800" dirty="0" smtClean="0"/>
          </a:p>
          <a:p>
            <a:pPr marL="0" lvl="0" indent="0" algn="just" rtl="0">
              <a:spcBef>
                <a:spcPts val="0"/>
              </a:spcBef>
              <a:spcAft>
                <a:spcPts val="0"/>
              </a:spcAft>
              <a:buNone/>
            </a:pPr>
            <a:r>
              <a:rPr lang="en-IN" sz="1800" dirty="0" smtClean="0"/>
              <a:t>Please follow the instructions and provided check list including the useful resources .</a:t>
            </a:r>
          </a:p>
          <a:p>
            <a:pPr marL="0" lvl="0" indent="0" algn="just" rtl="0">
              <a:spcBef>
                <a:spcPts val="0"/>
              </a:spcBef>
              <a:spcAft>
                <a:spcPts val="0"/>
              </a:spcAft>
              <a:buNone/>
            </a:pPr>
            <a:endParaRPr lang="en-IN" sz="1800" dirty="0" smtClean="0"/>
          </a:p>
          <a:p>
            <a:pPr marL="0" lvl="0" indent="0" algn="just" rtl="0">
              <a:spcBef>
                <a:spcPts val="0"/>
              </a:spcBef>
              <a:spcAft>
                <a:spcPts val="0"/>
              </a:spcAft>
              <a:buNone/>
            </a:pPr>
            <a:r>
              <a:rPr lang="en-IN" sz="1800" dirty="0" smtClean="0"/>
              <a:t>You can refer to the links of useful resources.</a:t>
            </a:r>
            <a:endParaRPr sz="1800"/>
          </a:p>
        </p:txBody>
      </p:sp>
      <p:sp>
        <p:nvSpPr>
          <p:cNvPr id="167" name="Google Shape;167;g11ce30e3aac_0_6:notes"/>
          <p:cNvSpPr txBox="1">
            <a:spLocks noGrp="1"/>
          </p:cNvSpPr>
          <p:nvPr>
            <p:ph type="sldNum" idx="12"/>
          </p:nvPr>
        </p:nvSpPr>
        <p:spPr>
          <a:xfrm>
            <a:off x="3815373" y="9374301"/>
            <a:ext cx="2918831" cy="493474"/>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IN"/>
              <a:pPr marL="0" lvl="0" indent="0" algn="r" rtl="0">
                <a:spcBef>
                  <a:spcPts val="0"/>
                </a:spcBef>
                <a:spcAft>
                  <a:spcPts val="0"/>
                </a:spcAft>
                <a:buClr>
                  <a:srgbClr val="000000"/>
                </a:buClr>
                <a:buFont typeface="Arial"/>
                <a:buNone/>
              </a:pP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569" y="603588"/>
            <a:ext cx="4935537" cy="3702050"/>
          </a:xfrm>
        </p:spPr>
      </p:sp>
      <p:sp>
        <p:nvSpPr>
          <p:cNvPr id="3" name="Notes Placeholder 2"/>
          <p:cNvSpPr>
            <a:spLocks noGrp="1"/>
          </p:cNvSpPr>
          <p:nvPr>
            <p:ph type="body" idx="1"/>
          </p:nvPr>
        </p:nvSpPr>
        <p:spPr/>
        <p:txBody>
          <a:bodyPr>
            <a:normAutofit/>
          </a:bodyPr>
          <a:lstStyle/>
          <a:p>
            <a:r>
              <a:rPr lang="en-IN" sz="1600" dirty="0" smtClean="0">
                <a:latin typeface="Times New Roman" pitchFamily="18" charset="0"/>
                <a:cs typeface="Times New Roman" pitchFamily="18" charset="0"/>
              </a:rPr>
              <a:t>We all will accept , Its a team work .</a:t>
            </a:r>
          </a:p>
          <a:p>
            <a:endParaRPr lang="en-IN" sz="1600" dirty="0" smtClean="0">
              <a:latin typeface="Times New Roman" pitchFamily="18" charset="0"/>
              <a:cs typeface="Times New Roman" pitchFamily="18" charset="0"/>
            </a:endParaRPr>
          </a:p>
          <a:p>
            <a:r>
              <a:rPr lang="en-IN" sz="1600" dirty="0" smtClean="0">
                <a:latin typeface="Times New Roman" pitchFamily="18" charset="0"/>
                <a:cs typeface="Times New Roman" pitchFamily="18" charset="0"/>
              </a:rPr>
              <a:t>We have to work hand in hands to achieve mission CBCS from the year 2022-23</a:t>
            </a:r>
            <a:endParaRPr lang="en-IN" sz="1600" dirty="0">
              <a:latin typeface="Times New Roman" pitchFamily="18" charset="0"/>
              <a:cs typeface="Times New Roman" pitchFamily="18" charset="0"/>
            </a:endParaRP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15</a:t>
            </a:fld>
            <a:endParaRPr lang="en-I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1ce30e3aac_0_0: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11ce30e3aac_0_0:notes"/>
          <p:cNvSpPr txBox="1">
            <a:spLocks noGrp="1"/>
          </p:cNvSpPr>
          <p:nvPr>
            <p:ph type="body" idx="1"/>
          </p:nvPr>
        </p:nvSpPr>
        <p:spPr>
          <a:xfrm>
            <a:off x="673577" y="4688007"/>
            <a:ext cx="5388610" cy="4441270"/>
          </a:xfrm>
          <a:prstGeom prst="rect">
            <a:avLst/>
          </a:prstGeom>
        </p:spPr>
        <p:txBody>
          <a:bodyPr spcFirstLastPara="1" wrap="square" lIns="91425" tIns="45700" rIns="91425" bIns="45700" anchor="t" anchorCtr="0">
            <a:noAutofit/>
          </a:bodyPr>
          <a:lstStyle/>
          <a:p>
            <a:pPr marL="0" lvl="0" indent="0" algn="just" rtl="0">
              <a:spcBef>
                <a:spcPts val="0"/>
              </a:spcBef>
              <a:spcAft>
                <a:spcPts val="0"/>
              </a:spcAft>
              <a:buNone/>
            </a:pPr>
            <a:r>
              <a:rPr lang="en-IN" sz="1400" dirty="0" smtClean="0">
                <a:latin typeface="Times New Roman" pitchFamily="18" charset="0"/>
                <a:cs typeface="Times New Roman" pitchFamily="18" charset="0"/>
              </a:rPr>
              <a:t>Our present system is Credit based Semester system, provides flexibility in designing curriculum and assigning credits based on the course content and hours of teaching</a:t>
            </a:r>
          </a:p>
          <a:p>
            <a:pPr marL="0" lvl="0" indent="0" algn="just" rtl="0">
              <a:spcBef>
                <a:spcPts val="0"/>
              </a:spcBef>
              <a:spcAft>
                <a:spcPts val="0"/>
              </a:spcAft>
              <a:buNone/>
            </a:pPr>
            <a:endParaRPr lang="en-IN" sz="1400" dirty="0" smtClean="0">
              <a:latin typeface="Times New Roman" pitchFamily="18" charset="0"/>
              <a:cs typeface="Times New Roman" pitchFamily="18" charset="0"/>
            </a:endParaRPr>
          </a:p>
          <a:p>
            <a:pPr marL="0" lvl="0" indent="0" algn="just" rtl="0">
              <a:spcBef>
                <a:spcPts val="0"/>
              </a:spcBef>
              <a:spcAft>
                <a:spcPts val="0"/>
              </a:spcAft>
              <a:buNone/>
            </a:pPr>
            <a:endParaRPr lang="en-IN" sz="1400" dirty="0" smtClean="0">
              <a:latin typeface="Times New Roman" pitchFamily="18" charset="0"/>
              <a:cs typeface="Times New Roman" pitchFamily="18" charset="0"/>
            </a:endParaRPr>
          </a:p>
          <a:p>
            <a:pPr marL="0" lvl="0" indent="0" algn="just" rtl="0">
              <a:spcBef>
                <a:spcPts val="0"/>
              </a:spcBef>
              <a:spcAft>
                <a:spcPts val="0"/>
              </a:spcAft>
              <a:buNone/>
            </a:pPr>
            <a:r>
              <a:rPr lang="en-IN" sz="1400" dirty="0" smtClean="0">
                <a:latin typeface="Times New Roman" pitchFamily="18" charset="0"/>
                <a:cs typeface="Times New Roman" pitchFamily="18" charset="0"/>
              </a:rPr>
              <a:t>The Choice Based Credit System provides a “Cafeteria “type of approach in which students can take courses of their choice, learn at their own pace, will undergo additional courses and acquire more than the required credits and adopt interdisciplinary approach to learning. </a:t>
            </a:r>
          </a:p>
          <a:p>
            <a:pPr marL="0" lvl="0" indent="0" algn="just" rtl="0">
              <a:spcBef>
                <a:spcPts val="0"/>
              </a:spcBef>
              <a:spcAft>
                <a:spcPts val="0"/>
              </a:spcAft>
              <a:buNone/>
            </a:pPr>
            <a:endParaRPr lang="en-IN" sz="1400" dirty="0" smtClean="0">
              <a:latin typeface="Times New Roman" pitchFamily="18" charset="0"/>
              <a:cs typeface="Times New Roman" pitchFamily="18" charset="0"/>
            </a:endParaRPr>
          </a:p>
          <a:p>
            <a:pPr marL="0" lvl="0" indent="0" algn="just" rtl="0">
              <a:spcBef>
                <a:spcPts val="0"/>
              </a:spcBef>
              <a:spcAft>
                <a:spcPts val="0"/>
              </a:spcAft>
              <a:buNone/>
            </a:pPr>
            <a:r>
              <a:rPr lang="en-IN" sz="1400" dirty="0" smtClean="0">
                <a:latin typeface="Times New Roman" pitchFamily="18" charset="0"/>
                <a:cs typeface="Times New Roman" pitchFamily="18" charset="0"/>
              </a:rPr>
              <a:t>It is desirable to adopt CBCS and implement the grading system.</a:t>
            </a:r>
          </a:p>
          <a:p>
            <a:pPr marL="0" lvl="0" indent="0" algn="just" rtl="0">
              <a:spcBef>
                <a:spcPts val="0"/>
              </a:spcBef>
              <a:spcAft>
                <a:spcPts val="0"/>
              </a:spcAft>
              <a:buNone/>
            </a:pPr>
            <a:endParaRPr lang="en-IN" sz="1400" dirty="0" smtClean="0">
              <a:latin typeface="Times New Roman" pitchFamily="18" charset="0"/>
              <a:cs typeface="Times New Roman" pitchFamily="18" charset="0"/>
            </a:endParaRPr>
          </a:p>
          <a:p>
            <a:pPr marL="0" lvl="0" indent="0" algn="just" rtl="0">
              <a:spcBef>
                <a:spcPts val="0"/>
              </a:spcBef>
              <a:spcAft>
                <a:spcPts val="0"/>
              </a:spcAft>
              <a:buNone/>
            </a:pPr>
            <a:r>
              <a:rPr lang="en-IN" sz="1400" dirty="0" smtClean="0">
                <a:latin typeface="Times New Roman" pitchFamily="18" charset="0"/>
                <a:cs typeface="Times New Roman" pitchFamily="18" charset="0"/>
              </a:rPr>
              <a:t>The basic motive is to expand academic quality in all aspects, right from the curriculum to the learning-teaching process to examination and evaluation systems.</a:t>
            </a:r>
          </a:p>
          <a:p>
            <a:pPr marL="0" lvl="0" indent="0" algn="just" rtl="0">
              <a:spcBef>
                <a:spcPts val="0"/>
              </a:spcBef>
              <a:spcAft>
                <a:spcPts val="0"/>
              </a:spcAft>
              <a:buNone/>
            </a:pPr>
            <a:endParaRPr lang="en-IN" sz="1400" dirty="0" smtClean="0">
              <a:latin typeface="Times New Roman" pitchFamily="18" charset="0"/>
              <a:cs typeface="Times New Roman" pitchFamily="18" charset="0"/>
            </a:endParaRPr>
          </a:p>
          <a:p>
            <a:pPr marL="0" lvl="0" indent="0" algn="just" rtl="0">
              <a:spcBef>
                <a:spcPts val="0"/>
              </a:spcBef>
              <a:spcAft>
                <a:spcPts val="0"/>
              </a:spcAft>
              <a:buNone/>
            </a:pPr>
            <a:r>
              <a:rPr lang="en-IN" sz="1400" dirty="0" smtClean="0">
                <a:latin typeface="Times New Roman" pitchFamily="18" charset="0"/>
                <a:cs typeface="Times New Roman" pitchFamily="18" charset="0"/>
              </a:rPr>
              <a:t>Considering this diversity, there should be uniformity to implement CBCS as good system .</a:t>
            </a:r>
          </a:p>
          <a:p>
            <a:pPr marL="0" lvl="0" indent="0" algn="just" rtl="0">
              <a:spcBef>
                <a:spcPts val="0"/>
              </a:spcBef>
              <a:spcAft>
                <a:spcPts val="0"/>
              </a:spcAft>
              <a:buNone/>
            </a:pPr>
            <a:r>
              <a:rPr lang="en-IN" sz="1400" dirty="0" smtClean="0">
                <a:latin typeface="Times New Roman" pitchFamily="18" charset="0"/>
                <a:cs typeface="Times New Roman" pitchFamily="18" charset="0"/>
              </a:rPr>
              <a:t>It will help to assess overall performance of a student in  a universal way of a single grading system.</a:t>
            </a:r>
            <a:endParaRPr sz="1400">
              <a:latin typeface="Times New Roman" pitchFamily="18" charset="0"/>
              <a:cs typeface="Times New Roman" pitchFamily="18" charset="0"/>
            </a:endParaRPr>
          </a:p>
        </p:txBody>
      </p:sp>
      <p:sp>
        <p:nvSpPr>
          <p:cNvPr id="93" name="Google Shape;93;g11ce30e3aac_0_0:notes"/>
          <p:cNvSpPr txBox="1">
            <a:spLocks noGrp="1"/>
          </p:cNvSpPr>
          <p:nvPr>
            <p:ph type="sldNum" idx="12"/>
          </p:nvPr>
        </p:nvSpPr>
        <p:spPr>
          <a:xfrm>
            <a:off x="3815373" y="9374301"/>
            <a:ext cx="2918831" cy="493474"/>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IN"/>
              <a:pPr marL="0" lvl="0" indent="0" algn="r" rtl="0">
                <a:spcBef>
                  <a:spcPts val="0"/>
                </a:spcBef>
                <a:spcAft>
                  <a:spcPts val="0"/>
                </a:spcAft>
                <a:buClr>
                  <a:srgbClr val="000000"/>
                </a:buClr>
                <a:buFont typeface="Arial"/>
                <a:buNone/>
              </a:pPr>
              <a:t>2</a:t>
            </a:fld>
            <a:endParaRPr/>
          </a:p>
        </p:txBody>
      </p:sp>
      <p:pic>
        <p:nvPicPr>
          <p:cNvPr id="28674" name="Picture 2" descr="Image result for cafeteria approach images food dishes"/>
          <p:cNvPicPr>
            <a:picLocks noChangeAspect="1" noChangeArrowheads="1"/>
          </p:cNvPicPr>
          <p:nvPr/>
        </p:nvPicPr>
        <p:blipFill>
          <a:blip r:embed="rId3"/>
          <a:srcRect/>
          <a:stretch>
            <a:fillRect/>
          </a:stretch>
        </p:blipFill>
        <p:spPr bwMode="auto">
          <a:xfrm>
            <a:off x="953311" y="3793787"/>
            <a:ext cx="4833971" cy="642024"/>
          </a:xfrm>
          <a:prstGeom prst="rect">
            <a:avLst/>
          </a:prstGeom>
          <a:noFill/>
        </p:spPr>
      </p:pic>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73577" y="4688007"/>
            <a:ext cx="5388610" cy="444127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lang="en-IN" dirty="0" smtClean="0"/>
          </a:p>
          <a:p>
            <a:pPr marL="0" lvl="0" indent="0" algn="just" rtl="0">
              <a:spcBef>
                <a:spcPts val="0"/>
              </a:spcBef>
              <a:spcAft>
                <a:spcPts val="0"/>
              </a:spcAft>
              <a:buNone/>
            </a:pPr>
            <a:r>
              <a:rPr lang="en-IN" sz="1600" dirty="0" smtClean="0">
                <a:latin typeface="Times New Roman" pitchFamily="18" charset="0"/>
                <a:cs typeface="Times New Roman" pitchFamily="18" charset="0"/>
              </a:rPr>
              <a:t>Under Interdisciplinary studies, 10 Regular and </a:t>
            </a:r>
            <a:r>
              <a:rPr lang="en-IN" sz="1600" dirty="0" err="1" smtClean="0">
                <a:latin typeface="Times New Roman" pitchFamily="18" charset="0"/>
                <a:cs typeface="Times New Roman" pitchFamily="18" charset="0"/>
              </a:rPr>
              <a:t>Adhoc</a:t>
            </a:r>
            <a:r>
              <a:rPr lang="en-IN" sz="1600" dirty="0" smtClean="0">
                <a:latin typeface="Times New Roman" pitchFamily="18" charset="0"/>
                <a:cs typeface="Times New Roman" pitchFamily="18" charset="0"/>
              </a:rPr>
              <a:t> Boards, mostly are </a:t>
            </a:r>
            <a:r>
              <a:rPr lang="en-IN" sz="1600" dirty="0" err="1" smtClean="0">
                <a:latin typeface="Times New Roman" pitchFamily="18" charset="0"/>
                <a:cs typeface="Times New Roman" pitchFamily="18" charset="0"/>
              </a:rPr>
              <a:t>Adhoc</a:t>
            </a:r>
            <a:r>
              <a:rPr lang="en-IN" sz="1600" dirty="0" smtClean="0">
                <a:latin typeface="Times New Roman" pitchFamily="18" charset="0"/>
                <a:cs typeface="Times New Roman" pitchFamily="18" charset="0"/>
              </a:rPr>
              <a:t> Boards and 25 programmes.</a:t>
            </a:r>
          </a:p>
          <a:p>
            <a:pPr marL="0" lvl="0" indent="0" algn="just" rtl="0">
              <a:spcBef>
                <a:spcPts val="0"/>
              </a:spcBef>
              <a:spcAft>
                <a:spcPts val="0"/>
              </a:spcAft>
              <a:buNone/>
            </a:pPr>
            <a:endParaRPr lang="en-IN" sz="1600" dirty="0">
              <a:latin typeface="Times New Roman" pitchFamily="18" charset="0"/>
              <a:cs typeface="Times New Roman" pitchFamily="18" charset="0"/>
            </a:endParaRPr>
          </a:p>
          <a:p>
            <a:pPr marL="0" lvl="0" indent="0" algn="just" rtl="0">
              <a:spcBef>
                <a:spcPts val="0"/>
              </a:spcBef>
              <a:spcAft>
                <a:spcPts val="0"/>
              </a:spcAft>
              <a:buNone/>
            </a:pPr>
            <a:r>
              <a:rPr lang="en-IN" sz="1600" dirty="0" smtClean="0">
                <a:latin typeface="Times New Roman" pitchFamily="18" charset="0"/>
                <a:cs typeface="Times New Roman" pitchFamily="18" charset="0"/>
              </a:rPr>
              <a:t>As Education and Physical Education programme comes under NCTE  and Library and Information science is only one year programme , going for revision of curriculum.</a:t>
            </a:r>
          </a:p>
        </p:txBody>
      </p:sp>
      <p:sp>
        <p:nvSpPr>
          <p:cNvPr id="99" name="Google Shape;99;p3: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4:notes"/>
          <p:cNvSpPr txBox="1">
            <a:spLocks noGrp="1"/>
          </p:cNvSpPr>
          <p:nvPr>
            <p:ph type="body" idx="1"/>
          </p:nvPr>
        </p:nvSpPr>
        <p:spPr>
          <a:xfrm>
            <a:off x="673576" y="4688007"/>
            <a:ext cx="5610491" cy="444127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N" sz="1600" dirty="0" smtClean="0"/>
              <a:t>When we discuss about Course content goals and objectives, course goals reflect the purpose of the course and may derived from a program of study.</a:t>
            </a:r>
          </a:p>
          <a:p>
            <a:pPr marL="0" lvl="0" indent="0" algn="l" rtl="0">
              <a:spcBef>
                <a:spcPts val="0"/>
              </a:spcBef>
              <a:spcAft>
                <a:spcPts val="0"/>
              </a:spcAft>
              <a:buNone/>
            </a:pPr>
            <a:endParaRPr lang="en-IN" sz="1600" dirty="0" smtClean="0"/>
          </a:p>
          <a:p>
            <a:pPr marL="0" lvl="0" indent="0" algn="l" rtl="0">
              <a:spcBef>
                <a:spcPts val="0"/>
              </a:spcBef>
              <a:spcAft>
                <a:spcPts val="0"/>
              </a:spcAft>
              <a:buNone/>
            </a:pPr>
            <a:r>
              <a:rPr lang="en-IN" sz="1600" b="1" dirty="0" smtClean="0"/>
              <a:t>Learning outcomes describes</a:t>
            </a:r>
          </a:p>
          <a:p>
            <a:pPr marL="0" lvl="0" indent="0" algn="l" rtl="0">
              <a:spcBef>
                <a:spcPts val="0"/>
              </a:spcBef>
              <a:spcAft>
                <a:spcPts val="0"/>
              </a:spcAft>
              <a:buNone/>
            </a:pPr>
            <a:endParaRPr lang="en-IN" sz="1600" dirty="0" smtClean="0"/>
          </a:p>
          <a:p>
            <a:pPr marL="0" lvl="0" indent="0" algn="l" rtl="0">
              <a:spcBef>
                <a:spcPts val="0"/>
              </a:spcBef>
              <a:spcAft>
                <a:spcPts val="0"/>
              </a:spcAft>
              <a:buNone/>
            </a:pPr>
            <a:r>
              <a:rPr lang="en-IN" sz="1600" dirty="0" smtClean="0"/>
              <a:t>What learners should know</a:t>
            </a:r>
          </a:p>
          <a:p>
            <a:pPr marL="0" lvl="0" indent="0" algn="l" rtl="0">
              <a:spcBef>
                <a:spcPts val="0"/>
              </a:spcBef>
              <a:spcAft>
                <a:spcPts val="0"/>
              </a:spcAft>
              <a:buNone/>
            </a:pPr>
            <a:r>
              <a:rPr lang="en-IN" sz="1600" dirty="0" smtClean="0"/>
              <a:t>Be able to do</a:t>
            </a:r>
          </a:p>
          <a:p>
            <a:pPr marL="0" lvl="0" indent="0" algn="l" rtl="0">
              <a:spcBef>
                <a:spcPts val="0"/>
              </a:spcBef>
              <a:spcAft>
                <a:spcPts val="0"/>
              </a:spcAft>
              <a:buNone/>
            </a:pPr>
            <a:r>
              <a:rPr lang="en-IN" sz="1600" dirty="0" smtClean="0"/>
              <a:t>And value as a result to integrating knowledge skills</a:t>
            </a:r>
          </a:p>
          <a:p>
            <a:pPr marL="0" lvl="0" indent="0" algn="l" rtl="0">
              <a:spcBef>
                <a:spcPts val="0"/>
              </a:spcBef>
              <a:spcAft>
                <a:spcPts val="0"/>
              </a:spcAft>
              <a:buNone/>
            </a:pPr>
            <a:r>
              <a:rPr lang="en-IN" sz="1600" dirty="0" smtClean="0"/>
              <a:t>Learns attitudes throughout the course, Learning outcomes are stated in measurable terms.</a:t>
            </a:r>
          </a:p>
          <a:p>
            <a:pPr marL="0" lvl="0" indent="0" algn="l" rtl="0">
              <a:spcBef>
                <a:spcPts val="0"/>
              </a:spcBef>
              <a:spcAft>
                <a:spcPts val="0"/>
              </a:spcAft>
              <a:buNone/>
            </a:pPr>
            <a:endParaRPr lang="en-IN" sz="1600" dirty="0" smtClean="0"/>
          </a:p>
          <a:p>
            <a:pPr marL="0" lvl="0" indent="0" algn="l" rtl="0">
              <a:spcBef>
                <a:spcPts val="0"/>
              </a:spcBef>
              <a:spcAft>
                <a:spcPts val="0"/>
              </a:spcAft>
              <a:buNone/>
            </a:pPr>
            <a:r>
              <a:rPr lang="en-IN" sz="1600" dirty="0" smtClean="0"/>
              <a:t>Learning  Objectives describes intended result of a learning experience. These objectives are stated in measurable terms. It identify discrete aspects of learning outcomes or goal</a:t>
            </a:r>
          </a:p>
          <a:p>
            <a:pPr marL="0" lvl="0" indent="0" algn="l" rtl="0">
              <a:spcBef>
                <a:spcPts val="0"/>
              </a:spcBef>
              <a:spcAft>
                <a:spcPts val="0"/>
              </a:spcAft>
              <a:buNone/>
            </a:pPr>
            <a:endParaRPr lang="en-IN" sz="1600" dirty="0" smtClean="0"/>
          </a:p>
          <a:p>
            <a:pPr marL="0" lvl="0" indent="0" algn="l" rtl="0">
              <a:spcBef>
                <a:spcPts val="0"/>
              </a:spcBef>
              <a:spcAft>
                <a:spcPts val="0"/>
              </a:spcAft>
              <a:buNone/>
            </a:pPr>
            <a:r>
              <a:rPr lang="en-IN" sz="1600" b="1" dirty="0" smtClean="0"/>
              <a:t>We can say collectively they roll up to meet learning outcomes or goals</a:t>
            </a:r>
            <a:r>
              <a:rPr lang="en-IN" sz="1600" dirty="0" smtClean="0"/>
              <a:t>.</a:t>
            </a:r>
            <a:endParaRPr sz="1600"/>
          </a:p>
        </p:txBody>
      </p:sp>
      <p:sp>
        <p:nvSpPr>
          <p:cNvPr id="113" name="Google Shape;113;p4: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53975" indent="-53975" algn="just"/>
            <a:r>
              <a:rPr lang="en-IN" sz="1800" dirty="0" smtClean="0"/>
              <a:t>This is the process of Curriculum development</a:t>
            </a:r>
          </a:p>
          <a:p>
            <a:pPr algn="just"/>
            <a:endParaRPr lang="en-IN" sz="1800" dirty="0" smtClean="0"/>
          </a:p>
          <a:p>
            <a:pPr marL="9525" indent="-9525" algn="just"/>
            <a:r>
              <a:rPr lang="en-IN" sz="1800" dirty="0" smtClean="0"/>
              <a:t>Questions should arise in our minds while designing and developing course content.</a:t>
            </a:r>
            <a:endParaRPr lang="en-IN" sz="1800"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5</a:t>
            </a:fld>
            <a:endParaRPr lang="en-I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673577" y="4688007"/>
            <a:ext cx="5388610" cy="444127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6: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7</a:t>
            </a:fld>
            <a:endParaRPr lang="en-I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525" indent="-9525" algn="just">
              <a:buFont typeface="Arial" pitchFamily="34" charset="0"/>
              <a:buChar char="•"/>
            </a:pPr>
            <a:r>
              <a:rPr lang="en-IN" sz="2000" dirty="0" smtClean="0">
                <a:latin typeface="Times New Roman" pitchFamily="18" charset="0"/>
                <a:cs typeface="Times New Roman" pitchFamily="18" charset="0"/>
              </a:rPr>
              <a:t>Learning outcomes are very much important to share expectations between students and instructors.</a:t>
            </a:r>
          </a:p>
          <a:p>
            <a:pPr>
              <a:buFont typeface="Arial" pitchFamily="34" charset="0"/>
              <a:buChar char="•"/>
            </a:pPr>
            <a:endParaRPr lang="en-IN" sz="2000" dirty="0" smtClean="0">
              <a:latin typeface="Times New Roman" pitchFamily="18" charset="0"/>
              <a:cs typeface="Times New Roman" pitchFamily="18" charset="0"/>
            </a:endParaRPr>
          </a:p>
          <a:p>
            <a:pPr marL="9525" indent="-9525">
              <a:buFont typeface="Arial" pitchFamily="34" charset="0"/>
              <a:buChar char="•"/>
            </a:pPr>
            <a:r>
              <a:rPr lang="en-IN" sz="2000" dirty="0" smtClean="0">
                <a:latin typeface="Times New Roman" pitchFamily="18" charset="0"/>
                <a:cs typeface="Times New Roman" pitchFamily="18" charset="0"/>
              </a:rPr>
              <a:t>These outcomes help students to learn more effectively</a:t>
            </a:r>
          </a:p>
          <a:p>
            <a:pPr marL="9525" indent="-9525">
              <a:buFont typeface="Arial" pitchFamily="34" charset="0"/>
              <a:buChar char="•"/>
            </a:pPr>
            <a:endParaRPr lang="en-IN" sz="2000" dirty="0" smtClean="0">
              <a:latin typeface="Times New Roman" pitchFamily="18" charset="0"/>
              <a:cs typeface="Times New Roman" pitchFamily="18" charset="0"/>
            </a:endParaRPr>
          </a:p>
          <a:p>
            <a:pPr marL="9525" indent="-9525">
              <a:buFont typeface="Arial" pitchFamily="34" charset="0"/>
              <a:buChar char="•"/>
            </a:pPr>
            <a:r>
              <a:rPr lang="en-IN" sz="2000" dirty="0" smtClean="0">
                <a:latin typeface="Times New Roman" pitchFamily="18" charset="0"/>
                <a:cs typeface="Times New Roman" pitchFamily="18" charset="0"/>
              </a:rPr>
              <a:t>Also provides  us clear direction when teaching and taking assessment decisions</a:t>
            </a:r>
          </a:p>
          <a:p>
            <a:endParaRPr lang="en-IN"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IN" sz="1200" b="0" i="0" u="none" strike="noStrike" cap="none" smtClean="0">
                <a:solidFill>
                  <a:schemeClr val="dk1"/>
                </a:solidFill>
                <a:latin typeface="Calibri"/>
                <a:ea typeface="Calibri"/>
                <a:cs typeface="Calibri"/>
                <a:sym typeface="Calibri"/>
              </a:rPr>
              <a:pPr marL="0" marR="0" lvl="0" indent="0" algn="r" rtl="0">
                <a:spcBef>
                  <a:spcPts val="0"/>
                </a:spcBef>
                <a:spcAft>
                  <a:spcPts val="0"/>
                </a:spcAft>
                <a:buNone/>
              </a:pPr>
              <a:t>8</a:t>
            </a:fld>
            <a:endParaRPr lang="en-IN"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7:notes"/>
          <p:cNvSpPr txBox="1">
            <a:spLocks noGrp="1"/>
          </p:cNvSpPr>
          <p:nvPr>
            <p:ph type="body" idx="1"/>
          </p:nvPr>
        </p:nvSpPr>
        <p:spPr>
          <a:xfrm>
            <a:off x="673577" y="4688007"/>
            <a:ext cx="5388610" cy="444127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IN" dirty="0" smtClean="0"/>
              <a:t>We can follow Blooms </a:t>
            </a:r>
            <a:r>
              <a:rPr lang="en-IN" dirty="0" err="1" smtClean="0"/>
              <a:t>Taxanomy</a:t>
            </a:r>
            <a:r>
              <a:rPr lang="en-IN" dirty="0" smtClean="0"/>
              <a:t> which provides us levels in classified manner.</a:t>
            </a:r>
          </a:p>
          <a:p>
            <a:pPr marL="0" lvl="0" indent="0" algn="l" rtl="0">
              <a:spcBef>
                <a:spcPts val="0"/>
              </a:spcBef>
              <a:spcAft>
                <a:spcPts val="0"/>
              </a:spcAft>
              <a:buNone/>
            </a:pPr>
            <a:endParaRPr lang="en-IN" dirty="0" smtClean="0"/>
          </a:p>
          <a:p>
            <a:pPr marL="0" lvl="0" indent="0" algn="l" rtl="0">
              <a:spcBef>
                <a:spcPts val="0"/>
              </a:spcBef>
              <a:spcAft>
                <a:spcPts val="0"/>
              </a:spcAft>
              <a:buNone/>
            </a:pPr>
            <a:r>
              <a:rPr lang="en-IN" dirty="0" smtClean="0"/>
              <a:t>Bloom gives us hierarchical models which can be used to classify educational learning objectives.</a:t>
            </a:r>
          </a:p>
          <a:p>
            <a:pPr marL="0" lvl="0" indent="0" algn="l" rtl="0">
              <a:spcBef>
                <a:spcPts val="0"/>
              </a:spcBef>
              <a:spcAft>
                <a:spcPts val="0"/>
              </a:spcAft>
              <a:buNone/>
            </a:pPr>
            <a:endParaRPr lang="en-IN" dirty="0" smtClean="0"/>
          </a:p>
          <a:p>
            <a:pPr marL="0" lvl="0" indent="0" algn="l" rtl="0">
              <a:spcBef>
                <a:spcPts val="0"/>
              </a:spcBef>
              <a:spcAft>
                <a:spcPts val="0"/>
              </a:spcAft>
              <a:buNone/>
            </a:pPr>
            <a:r>
              <a:rPr lang="en-IN" dirty="0" smtClean="0"/>
              <a:t>First it was published in 1956 and revised in 2001</a:t>
            </a:r>
            <a:endParaRPr/>
          </a:p>
        </p:txBody>
      </p:sp>
      <p:sp>
        <p:nvSpPr>
          <p:cNvPr id="127" name="Google Shape;127;p7:notes"/>
          <p:cNvSpPr>
            <a:spLocks noGrp="1" noRot="1" noChangeAspect="1"/>
          </p:cNvSpPr>
          <p:nvPr>
            <p:ph type="sldImg" idx="2"/>
          </p:nvPr>
        </p:nvSpPr>
        <p:spPr>
          <a:xfrm>
            <a:off x="900113" y="739775"/>
            <a:ext cx="4935537" cy="37020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23"/>
          <p:cNvSpPr txBox="1">
            <a:spLocks noGrp="1"/>
          </p:cNvSpPr>
          <p:nvPr>
            <p:ph type="body" idx="1"/>
          </p:nvPr>
        </p:nvSpPr>
        <p:spPr>
          <a:xfrm rot="5400000">
            <a:off x="2309019" y="-251618"/>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4"/>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4"/>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ullet points">
    <p:spTree>
      <p:nvGrpSpPr>
        <p:cNvPr id="1" name=""/>
        <p:cNvGrpSpPr/>
        <p:nvPr/>
      </p:nvGrpSpPr>
      <p:grpSpPr>
        <a:xfrm>
          <a:off x="0" y="0"/>
          <a:ext cx="0" cy="0"/>
          <a:chOff x="0" y="0"/>
          <a:chExt cx="0" cy="0"/>
        </a:xfrm>
      </p:grpSpPr>
      <p:cxnSp>
        <p:nvCxnSpPr>
          <p:cNvPr id="4" name="Straight Connector 3"/>
          <p:cNvCxnSpPr/>
          <p:nvPr userDrawn="1"/>
        </p:nvCxnSpPr>
        <p:spPr>
          <a:xfrm>
            <a:off x="284163" y="995363"/>
            <a:ext cx="8583612"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260004"/>
            <a:ext cx="8229600" cy="4525963"/>
          </a:xfrm>
        </p:spPr>
        <p:txBody>
          <a:bodyPr>
            <a:noAutofit/>
          </a:bodyPr>
          <a:lstStyle>
            <a:lvl1pPr>
              <a:defRPr sz="2400"/>
            </a:lvl1pPr>
            <a:lvl2pPr marL="0">
              <a:buFontTx/>
              <a:buNone/>
              <a:defRPr sz="2200"/>
            </a:lvl2pPr>
            <a:lvl3pPr marL="262800" indent="-262800">
              <a:defRPr sz="2200"/>
            </a:lvl3pPr>
            <a:lvl4pPr marL="536400" indent="-273600">
              <a:defRPr sz="2200"/>
            </a:lvl4pPr>
            <a:lvl5pPr marL="813600" indent="-277200">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Calibri" panose="020F0502020204030204" pitchFamily="34" charset="0"/>
              </a:defRPr>
            </a:lvl1pPr>
          </a:lstStyle>
          <a:p>
            <a:pPr>
              <a:defRPr/>
            </a:pPr>
            <a:fld id="{F81F210A-DE9A-44C3-BFD5-61942D42183C}" type="datetime1">
              <a:rPr lang="en-US" altLang="en-US"/>
              <a:pPr>
                <a:defRPr/>
              </a:pPr>
              <a:t>6/3/2022</a:t>
            </a:fld>
            <a:endParaRPr lang="en-US"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A5F6FF33-C25D-4C07-B813-2843C3FC160B}"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17"/>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7"/>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4" name="Google Shape;34;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1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0" name="Google Shape;40;p1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1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7" name="Google Shape;47;p1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8" name="Google Shape;48;p1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22"/>
          <p:cNvSpPr>
            <a:spLocks noGrp="1"/>
          </p:cNvSpPr>
          <p:nvPr>
            <p:ph type="pic" idx="2"/>
          </p:nvPr>
        </p:nvSpPr>
        <p:spPr>
          <a:xfrm>
            <a:off x="1792288" y="612775"/>
            <a:ext cx="5486400" cy="4114800"/>
          </a:xfrm>
          <a:prstGeom prst="rect">
            <a:avLst/>
          </a:prstGeom>
          <a:noFill/>
          <a:ln>
            <a:noFill/>
          </a:ln>
        </p:spPr>
      </p:sp>
      <p:sp>
        <p:nvSpPr>
          <p:cNvPr id="68" name="Google Shape;68;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Information%20Literacy%20for%20P.G.%20Students/Free%20Links.doc"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gif"/><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bloomstaxonomy.net/"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0"/>
            <a:ext cx="9144000" cy="6858000"/>
          </a:xfrm>
          <a:prstGeom prst="rect">
            <a:avLst/>
          </a:prstGeom>
          <a:gradFill rotWithShape="1">
            <a:gsLst>
              <a:gs pos="0">
                <a:srgbClr val="FF6600"/>
              </a:gs>
              <a:gs pos="50000">
                <a:srgbClr val="FFFFFF"/>
              </a:gs>
              <a:gs pos="100000">
                <a:srgbClr val="FF6600"/>
              </a:gs>
            </a:gsLst>
            <a:lin ang="5400000" scaled="1"/>
          </a:gradFill>
          <a:ln w="9525">
            <a:solidFill>
              <a:schemeClr val="tx1"/>
            </a:solidFill>
            <a:miter lim="800000"/>
            <a:headEnd/>
            <a:tailEnd/>
          </a:ln>
        </p:spPr>
        <p:txBody>
          <a:bodyPr wrap="none" anchor="ctr"/>
          <a:lstStyle/>
          <a:p>
            <a:pPr algn="ctr" eaLnBrk="1" hangingPunct="1"/>
            <a:r>
              <a:rPr lang="en-US" sz="2400"/>
              <a:t> </a:t>
            </a:r>
          </a:p>
        </p:txBody>
      </p:sp>
      <p:sp>
        <p:nvSpPr>
          <p:cNvPr id="10243" name="Rectangle 3"/>
          <p:cNvSpPr>
            <a:spLocks noChangeArrowheads="1"/>
          </p:cNvSpPr>
          <p:nvPr/>
        </p:nvSpPr>
        <p:spPr bwMode="auto">
          <a:xfrm>
            <a:off x="0" y="0"/>
            <a:ext cx="685800" cy="6858000"/>
          </a:xfrm>
          <a:prstGeom prst="rect">
            <a:avLst/>
          </a:prstGeom>
          <a:gradFill rotWithShape="0">
            <a:gsLst>
              <a:gs pos="0">
                <a:srgbClr val="FFFFFF"/>
              </a:gs>
              <a:gs pos="50000">
                <a:srgbClr val="008000"/>
              </a:gs>
              <a:gs pos="100000">
                <a:srgbClr val="FFFFFF"/>
              </a:gs>
            </a:gsLst>
            <a:lin ang="2700000" scaled="1"/>
          </a:gradFill>
          <a:ln w="9525">
            <a:solidFill>
              <a:srgbClr val="008000"/>
            </a:solidFill>
            <a:miter lim="800000"/>
            <a:headEnd/>
            <a:tailEnd/>
          </a:ln>
        </p:spPr>
        <p:txBody>
          <a:bodyPr wrap="none" anchor="ctr"/>
          <a:lstStyle/>
          <a:p>
            <a:pPr algn="ctr" eaLnBrk="1" hangingPunct="1"/>
            <a:r>
              <a:rPr lang="en-US" sz="2400"/>
              <a:t> </a:t>
            </a:r>
          </a:p>
        </p:txBody>
      </p:sp>
      <p:grpSp>
        <p:nvGrpSpPr>
          <p:cNvPr id="2" name="Group 20"/>
          <p:cNvGrpSpPr>
            <a:grpSpLocks/>
          </p:cNvGrpSpPr>
          <p:nvPr/>
        </p:nvGrpSpPr>
        <p:grpSpPr bwMode="auto">
          <a:xfrm>
            <a:off x="794479" y="0"/>
            <a:ext cx="1585210" cy="1620187"/>
            <a:chOff x="2496" y="0"/>
            <a:chExt cx="1152" cy="1056"/>
          </a:xfrm>
        </p:grpSpPr>
        <p:sp>
          <p:nvSpPr>
            <p:cNvPr id="10252" name="AutoShape 6"/>
            <p:cNvSpPr>
              <a:spLocks noChangeArrowheads="1"/>
            </p:cNvSpPr>
            <p:nvPr/>
          </p:nvSpPr>
          <p:spPr bwMode="auto">
            <a:xfrm>
              <a:off x="2496" y="0"/>
              <a:ext cx="1152" cy="105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169 w 21600"/>
                <a:gd name="T25" fmla="*/ 3170 h 21600"/>
                <a:gd name="T26" fmla="*/ 18431 w 21600"/>
                <a:gd name="T27" fmla="*/ 184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chemeClr val="tx2"/>
            </a:solidFill>
            <a:ln w="9525">
              <a:solidFill>
                <a:schemeClr val="tx1"/>
              </a:solidFill>
              <a:round/>
              <a:headEnd/>
              <a:tailEnd/>
            </a:ln>
          </p:spPr>
          <p:txBody>
            <a:bodyPr wrap="none" anchor="ctr"/>
            <a:lstStyle/>
            <a:p>
              <a:endParaRPr lang="en-US"/>
            </a:p>
          </p:txBody>
        </p:sp>
        <p:grpSp>
          <p:nvGrpSpPr>
            <p:cNvPr id="3" name="Group 19"/>
            <p:cNvGrpSpPr>
              <a:grpSpLocks/>
            </p:cNvGrpSpPr>
            <p:nvPr/>
          </p:nvGrpSpPr>
          <p:grpSpPr bwMode="auto">
            <a:xfrm>
              <a:off x="2640" y="156"/>
              <a:ext cx="874" cy="813"/>
              <a:chOff x="2655" y="156"/>
              <a:chExt cx="874" cy="813"/>
            </a:xfrm>
          </p:grpSpPr>
          <p:pic>
            <p:nvPicPr>
              <p:cNvPr id="10254" name="Picture 5" descr="Click to read this material">
                <a:hlinkClick r:id="rId3"/>
              </p:cNvPr>
              <p:cNvPicPr>
                <a:picLocks noChangeAspect="1" noChangeArrowheads="1"/>
              </p:cNvPicPr>
              <p:nvPr/>
            </p:nvPicPr>
            <p:blipFill>
              <a:blip r:embed="rId4" cstate="print"/>
              <a:srcRect/>
              <a:stretch>
                <a:fillRect/>
              </a:stretch>
            </p:blipFill>
            <p:spPr bwMode="auto">
              <a:xfrm>
                <a:off x="2759" y="240"/>
                <a:ext cx="638" cy="598"/>
              </a:xfrm>
              <a:prstGeom prst="rect">
                <a:avLst/>
              </a:prstGeom>
              <a:noFill/>
              <a:ln w="9525">
                <a:noFill/>
                <a:miter lim="800000"/>
                <a:headEnd/>
                <a:tailEnd/>
              </a:ln>
            </p:spPr>
          </p:pic>
          <p:sp>
            <p:nvSpPr>
              <p:cNvPr id="10255" name="WordArt 7"/>
              <p:cNvSpPr>
                <a:spLocks noChangeArrowheads="1" noChangeShapeType="1" noTextEdit="1"/>
              </p:cNvSpPr>
              <p:nvPr/>
            </p:nvSpPr>
            <p:spPr bwMode="auto">
              <a:xfrm>
                <a:off x="2655" y="156"/>
                <a:ext cx="874" cy="704"/>
              </a:xfrm>
              <a:prstGeom prst="rect">
                <a:avLst/>
              </a:prstGeom>
            </p:spPr>
            <p:txBody>
              <a:bodyPr spcFirstLastPara="1" wrap="none" fromWordArt="1">
                <a:prstTxWarp prst="textArchUp">
                  <a:avLst>
                    <a:gd name="adj" fmla="val 12490164"/>
                  </a:avLst>
                </a:prstTxWarp>
              </a:bodyPr>
              <a:lstStyle/>
              <a:p>
                <a:pPr algn="ctr"/>
                <a:r>
                  <a:rPr lang="en-US" sz="2800" kern="10" dirty="0" smtClean="0">
                    <a:ln w="9525">
                      <a:solidFill>
                        <a:srgbClr val="CC99FF"/>
                      </a:solidFill>
                      <a:round/>
                      <a:headEnd/>
                      <a:tailEnd/>
                    </a:ln>
                    <a:solidFill>
                      <a:srgbClr val="C00000"/>
                    </a:solidFill>
                    <a:latin typeface="Arial Black"/>
                  </a:rPr>
                  <a:t>CBCS-IDS</a:t>
                </a:r>
                <a:endParaRPr lang="en-US" sz="2800" kern="10" dirty="0">
                  <a:ln w="9525">
                    <a:solidFill>
                      <a:srgbClr val="CC99FF"/>
                    </a:solidFill>
                    <a:round/>
                    <a:headEnd/>
                    <a:tailEnd/>
                  </a:ln>
                  <a:solidFill>
                    <a:srgbClr val="C00000"/>
                  </a:solidFill>
                  <a:latin typeface="Arial Black"/>
                </a:endParaRPr>
              </a:p>
            </p:txBody>
          </p:sp>
          <p:sp>
            <p:nvSpPr>
              <p:cNvPr id="10256" name="WordArt 8"/>
              <p:cNvSpPr>
                <a:spLocks noChangeArrowheads="1" noChangeShapeType="1" noTextEdit="1"/>
              </p:cNvSpPr>
              <p:nvPr/>
            </p:nvSpPr>
            <p:spPr bwMode="auto">
              <a:xfrm>
                <a:off x="2858" y="777"/>
                <a:ext cx="461" cy="192"/>
              </a:xfrm>
              <a:prstGeom prst="rect">
                <a:avLst/>
              </a:prstGeom>
            </p:spPr>
            <p:txBody>
              <a:bodyPr spcFirstLastPara="1" wrap="none" fromWordArt="1">
                <a:prstTxWarp prst="textArchDown">
                  <a:avLst>
                    <a:gd name="adj" fmla="val 21147544"/>
                  </a:avLst>
                </a:prstTxWarp>
              </a:bodyPr>
              <a:lstStyle/>
              <a:p>
                <a:pPr algn="ctr"/>
                <a:r>
                  <a:rPr lang="en-US" sz="2800" kern="10" dirty="0" smtClean="0">
                    <a:ln w="9525">
                      <a:solidFill>
                        <a:srgbClr val="000000"/>
                      </a:solidFill>
                      <a:round/>
                      <a:headEnd/>
                      <a:tailEnd/>
                    </a:ln>
                    <a:solidFill>
                      <a:srgbClr val="C00000"/>
                    </a:solidFill>
                    <a:latin typeface="Algerian"/>
                  </a:rPr>
                  <a:t>2022-23</a:t>
                </a:r>
                <a:endParaRPr lang="en-US" sz="2800" kern="10" dirty="0">
                  <a:ln w="9525">
                    <a:solidFill>
                      <a:srgbClr val="000000"/>
                    </a:solidFill>
                    <a:round/>
                    <a:headEnd/>
                    <a:tailEnd/>
                  </a:ln>
                  <a:solidFill>
                    <a:srgbClr val="C00000"/>
                  </a:solidFill>
                  <a:latin typeface="Algerian"/>
                </a:endParaRPr>
              </a:p>
            </p:txBody>
          </p:sp>
        </p:grpSp>
      </p:grpSp>
      <p:pic>
        <p:nvPicPr>
          <p:cNvPr id="10245" name="Picture 9" descr="star2"/>
          <p:cNvPicPr>
            <a:picLocks noChangeAspect="1" noChangeArrowheads="1" noCrop="1"/>
          </p:cNvPicPr>
          <p:nvPr/>
        </p:nvPicPr>
        <p:blipFill>
          <a:blip r:embed="rId5" cstate="print"/>
          <a:srcRect/>
          <a:stretch>
            <a:fillRect/>
          </a:stretch>
        </p:blipFill>
        <p:spPr bwMode="auto">
          <a:xfrm>
            <a:off x="0" y="5897563"/>
            <a:ext cx="533400" cy="515937"/>
          </a:xfrm>
          <a:prstGeom prst="rect">
            <a:avLst/>
          </a:prstGeom>
          <a:noFill/>
          <a:ln w="9525">
            <a:noFill/>
            <a:miter lim="800000"/>
            <a:headEnd/>
            <a:tailEnd/>
          </a:ln>
        </p:spPr>
      </p:pic>
      <p:pic>
        <p:nvPicPr>
          <p:cNvPr id="10246" name="Picture 10" descr="star2"/>
          <p:cNvPicPr>
            <a:picLocks noChangeAspect="1" noChangeArrowheads="1" noCrop="1"/>
          </p:cNvPicPr>
          <p:nvPr/>
        </p:nvPicPr>
        <p:blipFill>
          <a:blip r:embed="rId5" cstate="print"/>
          <a:srcRect/>
          <a:stretch>
            <a:fillRect/>
          </a:stretch>
        </p:blipFill>
        <p:spPr bwMode="auto">
          <a:xfrm>
            <a:off x="0" y="0"/>
            <a:ext cx="685800" cy="663575"/>
          </a:xfrm>
          <a:prstGeom prst="rect">
            <a:avLst/>
          </a:prstGeom>
          <a:noFill/>
          <a:ln w="9525">
            <a:noFill/>
            <a:miter lim="800000"/>
            <a:headEnd/>
            <a:tailEnd/>
          </a:ln>
        </p:spPr>
      </p:pic>
      <p:pic>
        <p:nvPicPr>
          <p:cNvPr id="10247" name="Picture 11" descr="star2"/>
          <p:cNvPicPr>
            <a:picLocks noChangeAspect="1" noChangeArrowheads="1" noCrop="1"/>
          </p:cNvPicPr>
          <p:nvPr/>
        </p:nvPicPr>
        <p:blipFill>
          <a:blip r:embed="rId5" cstate="print"/>
          <a:srcRect/>
          <a:stretch>
            <a:fillRect/>
          </a:stretch>
        </p:blipFill>
        <p:spPr bwMode="auto">
          <a:xfrm>
            <a:off x="0" y="914400"/>
            <a:ext cx="631825" cy="1066800"/>
          </a:xfrm>
          <a:prstGeom prst="rect">
            <a:avLst/>
          </a:prstGeom>
          <a:noFill/>
          <a:ln w="9525">
            <a:noFill/>
            <a:miter lim="800000"/>
            <a:headEnd/>
            <a:tailEnd/>
          </a:ln>
        </p:spPr>
      </p:pic>
      <p:pic>
        <p:nvPicPr>
          <p:cNvPr id="10248" name="Picture 12" descr="star2"/>
          <p:cNvPicPr>
            <a:picLocks noChangeAspect="1" noChangeArrowheads="1" noCrop="1"/>
          </p:cNvPicPr>
          <p:nvPr/>
        </p:nvPicPr>
        <p:blipFill>
          <a:blip r:embed="rId5" cstate="print"/>
          <a:srcRect/>
          <a:stretch>
            <a:fillRect/>
          </a:stretch>
        </p:blipFill>
        <p:spPr bwMode="auto">
          <a:xfrm>
            <a:off x="0" y="2743200"/>
            <a:ext cx="609600" cy="588963"/>
          </a:xfrm>
          <a:prstGeom prst="rect">
            <a:avLst/>
          </a:prstGeom>
          <a:noFill/>
          <a:ln w="9525">
            <a:noFill/>
            <a:miter lim="800000"/>
            <a:headEnd/>
            <a:tailEnd/>
          </a:ln>
        </p:spPr>
      </p:pic>
      <p:pic>
        <p:nvPicPr>
          <p:cNvPr id="10250" name="Picture 14" descr="star2"/>
          <p:cNvPicPr>
            <a:picLocks noChangeAspect="1" noChangeArrowheads="1" noCrop="1"/>
          </p:cNvPicPr>
          <p:nvPr/>
        </p:nvPicPr>
        <p:blipFill>
          <a:blip r:embed="rId5" cstate="print"/>
          <a:srcRect/>
          <a:stretch>
            <a:fillRect/>
          </a:stretch>
        </p:blipFill>
        <p:spPr bwMode="auto">
          <a:xfrm>
            <a:off x="0" y="4114800"/>
            <a:ext cx="685800" cy="663575"/>
          </a:xfrm>
          <a:prstGeom prst="rect">
            <a:avLst/>
          </a:prstGeom>
          <a:noFill/>
          <a:ln w="9525">
            <a:noFill/>
            <a:miter lim="800000"/>
            <a:headEnd/>
            <a:tailEnd/>
          </a:ln>
        </p:spPr>
      </p:pic>
      <p:sp>
        <p:nvSpPr>
          <p:cNvPr id="10251" name="Text Box 15"/>
          <p:cNvSpPr txBox="1">
            <a:spLocks noChangeArrowheads="1"/>
          </p:cNvSpPr>
          <p:nvPr/>
        </p:nvSpPr>
        <p:spPr bwMode="auto">
          <a:xfrm>
            <a:off x="2514600" y="4861560"/>
            <a:ext cx="7391400" cy="1938992"/>
          </a:xfrm>
          <a:prstGeom prst="rect">
            <a:avLst/>
          </a:prstGeom>
          <a:noFill/>
          <a:ln w="9525">
            <a:noFill/>
            <a:miter lim="800000"/>
            <a:headEnd/>
            <a:tailEnd/>
          </a:ln>
        </p:spPr>
        <p:txBody>
          <a:bodyPr wrap="square">
            <a:spAutoFit/>
          </a:bodyPr>
          <a:lstStyle/>
          <a:p>
            <a:pPr algn="ctr" eaLnBrk="1" hangingPunct="1"/>
            <a:r>
              <a:rPr lang="en-US" sz="1600" b="1" dirty="0">
                <a:solidFill>
                  <a:srgbClr val="000000"/>
                </a:solidFill>
                <a:latin typeface="Times New Roman" pitchFamily="18" charset="0"/>
                <a:cs typeface="Times New Roman" pitchFamily="18" charset="0"/>
              </a:rPr>
              <a:t>Dr. </a:t>
            </a:r>
            <a:r>
              <a:rPr lang="en-US" sz="1600" b="1" dirty="0" err="1">
                <a:solidFill>
                  <a:srgbClr val="000000"/>
                </a:solidFill>
                <a:latin typeface="Times New Roman" pitchFamily="18" charset="0"/>
                <a:cs typeface="Times New Roman" pitchFamily="18" charset="0"/>
              </a:rPr>
              <a:t>Vaishali</a:t>
            </a:r>
            <a:r>
              <a:rPr lang="en-US" sz="1600" b="1" dirty="0">
                <a:solidFill>
                  <a:srgbClr val="000000"/>
                </a:solidFill>
                <a:latin typeface="Times New Roman" pitchFamily="18" charset="0"/>
                <a:cs typeface="Times New Roman" pitchFamily="18" charset="0"/>
              </a:rPr>
              <a:t> </a:t>
            </a:r>
            <a:r>
              <a:rPr lang="en-US" sz="1600" b="1" dirty="0" smtClean="0">
                <a:solidFill>
                  <a:srgbClr val="000000"/>
                </a:solidFill>
                <a:latin typeface="Times New Roman" pitchFamily="18" charset="0"/>
                <a:cs typeface="Times New Roman" pitchFamily="18" charset="0"/>
              </a:rPr>
              <a:t>P. </a:t>
            </a:r>
            <a:r>
              <a:rPr lang="en-US" sz="1600" b="1" dirty="0" err="1" smtClean="0">
                <a:solidFill>
                  <a:srgbClr val="000000"/>
                </a:solidFill>
                <a:latin typeface="Times New Roman" pitchFamily="18" charset="0"/>
                <a:cs typeface="Times New Roman" pitchFamily="18" charset="0"/>
              </a:rPr>
              <a:t>Gudadhe</a:t>
            </a:r>
            <a:r>
              <a:rPr lang="en-US" sz="1600" b="1" dirty="0" smtClean="0">
                <a:solidFill>
                  <a:srgbClr val="000000"/>
                </a:solidFill>
                <a:latin typeface="Times New Roman" pitchFamily="18" charset="0"/>
                <a:cs typeface="Times New Roman" pitchFamily="18" charset="0"/>
              </a:rPr>
              <a:t> (</a:t>
            </a:r>
            <a:r>
              <a:rPr lang="en-US" sz="1600" b="1" dirty="0" err="1" smtClean="0">
                <a:solidFill>
                  <a:srgbClr val="000000"/>
                </a:solidFill>
                <a:latin typeface="Times New Roman" pitchFamily="18" charset="0"/>
                <a:cs typeface="Times New Roman" pitchFamily="18" charset="0"/>
              </a:rPr>
              <a:t>Choukhande</a:t>
            </a:r>
            <a:r>
              <a:rPr lang="en-US" sz="1600" b="1" dirty="0" smtClean="0">
                <a:solidFill>
                  <a:srgbClr val="000000"/>
                </a:solidFill>
                <a:latin typeface="Times New Roman" pitchFamily="18" charset="0"/>
                <a:cs typeface="Times New Roman" pitchFamily="18" charset="0"/>
              </a:rPr>
              <a:t>)</a:t>
            </a:r>
            <a:endParaRPr lang="en-US" sz="1600" b="1" dirty="0">
              <a:solidFill>
                <a:srgbClr val="000000"/>
              </a:solidFill>
              <a:latin typeface="Times New Roman" pitchFamily="18" charset="0"/>
              <a:cs typeface="Times New Roman" pitchFamily="18" charset="0"/>
            </a:endParaRPr>
          </a:p>
          <a:p>
            <a:pPr algn="ctr" eaLnBrk="1" hangingPunct="1"/>
            <a:r>
              <a:rPr lang="en-US" sz="1600" b="1" dirty="0" smtClean="0">
                <a:solidFill>
                  <a:srgbClr val="000000"/>
                </a:solidFill>
                <a:latin typeface="Times New Roman" pitchFamily="18" charset="0"/>
                <a:cs typeface="Times New Roman" pitchFamily="18" charset="0"/>
              </a:rPr>
              <a:t>Dean, Interdisciplinary Studies,</a:t>
            </a:r>
          </a:p>
          <a:p>
            <a:pPr algn="ctr" eaLnBrk="1" hangingPunct="1"/>
            <a:r>
              <a:rPr lang="en-US" sz="1600" b="1" dirty="0" smtClean="0">
                <a:solidFill>
                  <a:srgbClr val="000000"/>
                </a:solidFill>
                <a:latin typeface="Times New Roman" pitchFamily="18" charset="0"/>
                <a:cs typeface="Times New Roman" pitchFamily="18" charset="0"/>
              </a:rPr>
              <a:t>Professor </a:t>
            </a:r>
            <a:r>
              <a:rPr lang="en-US" sz="1600" b="1" dirty="0">
                <a:solidFill>
                  <a:srgbClr val="000000"/>
                </a:solidFill>
                <a:latin typeface="Times New Roman" pitchFamily="18" charset="0"/>
                <a:cs typeface="Times New Roman" pitchFamily="18" charset="0"/>
              </a:rPr>
              <a:t>&amp; Head,</a:t>
            </a:r>
          </a:p>
          <a:p>
            <a:pPr algn="ctr" eaLnBrk="1" hangingPunct="1"/>
            <a:r>
              <a:rPr lang="en-US" sz="1600" b="1" dirty="0">
                <a:solidFill>
                  <a:srgbClr val="000000"/>
                </a:solidFill>
                <a:latin typeface="Times New Roman" pitchFamily="18" charset="0"/>
                <a:cs typeface="Times New Roman" pitchFamily="18" charset="0"/>
              </a:rPr>
              <a:t>P</a:t>
            </a:r>
            <a:r>
              <a:rPr lang="en-US" sz="1600" b="1" dirty="0" smtClean="0">
                <a:solidFill>
                  <a:srgbClr val="000000"/>
                </a:solidFill>
                <a:latin typeface="Times New Roman" pitchFamily="18" charset="0"/>
                <a:cs typeface="Times New Roman" pitchFamily="18" charset="0"/>
              </a:rPr>
              <a:t>. G. Teaching </a:t>
            </a:r>
            <a:r>
              <a:rPr lang="en-US" sz="1600" b="1" dirty="0">
                <a:solidFill>
                  <a:srgbClr val="000000"/>
                </a:solidFill>
                <a:latin typeface="Times New Roman" pitchFamily="18" charset="0"/>
                <a:cs typeface="Times New Roman" pitchFamily="18" charset="0"/>
              </a:rPr>
              <a:t>Department</a:t>
            </a:r>
            <a:r>
              <a:rPr lang="en-US" sz="1600" b="1" dirty="0" smtClean="0">
                <a:solidFill>
                  <a:srgbClr val="000000"/>
                </a:solidFill>
                <a:latin typeface="Times New Roman" pitchFamily="18" charset="0"/>
                <a:cs typeface="Times New Roman" pitchFamily="18" charset="0"/>
              </a:rPr>
              <a:t>, </a:t>
            </a:r>
          </a:p>
          <a:p>
            <a:pPr algn="ctr" eaLnBrk="1" hangingPunct="1"/>
            <a:r>
              <a:rPr lang="en-US" sz="1600" b="1" dirty="0" smtClean="0">
                <a:solidFill>
                  <a:srgbClr val="000000"/>
                </a:solidFill>
                <a:latin typeface="Times New Roman" pitchFamily="18" charset="0"/>
                <a:cs typeface="Times New Roman" pitchFamily="18" charset="0"/>
              </a:rPr>
              <a:t>Library &amp; Information Science, </a:t>
            </a:r>
            <a:endParaRPr lang="en-US" sz="1600" b="1" dirty="0">
              <a:solidFill>
                <a:srgbClr val="000000"/>
              </a:solidFill>
              <a:latin typeface="Times New Roman" pitchFamily="18" charset="0"/>
              <a:cs typeface="Times New Roman" pitchFamily="18" charset="0"/>
            </a:endParaRPr>
          </a:p>
          <a:p>
            <a:pPr algn="ctr" eaLnBrk="1" hangingPunct="1"/>
            <a:r>
              <a:rPr lang="en-US" sz="1600" b="1" dirty="0" err="1" smtClean="0">
                <a:solidFill>
                  <a:srgbClr val="000000"/>
                </a:solidFill>
                <a:latin typeface="Times New Roman" pitchFamily="18" charset="0"/>
                <a:cs typeface="Times New Roman" pitchFamily="18" charset="0"/>
              </a:rPr>
              <a:t>Sant</a:t>
            </a:r>
            <a:r>
              <a:rPr lang="en-US" sz="1600" b="1" dirty="0" smtClean="0">
                <a:solidFill>
                  <a:srgbClr val="000000"/>
                </a:solidFill>
                <a:latin typeface="Times New Roman" pitchFamily="18" charset="0"/>
                <a:cs typeface="Times New Roman" pitchFamily="18" charset="0"/>
              </a:rPr>
              <a:t> </a:t>
            </a:r>
            <a:r>
              <a:rPr lang="en-US" sz="1600" b="1" dirty="0" err="1" smtClean="0">
                <a:solidFill>
                  <a:srgbClr val="000000"/>
                </a:solidFill>
                <a:latin typeface="Times New Roman" pitchFamily="18" charset="0"/>
                <a:cs typeface="Times New Roman" pitchFamily="18" charset="0"/>
              </a:rPr>
              <a:t>Gadge</a:t>
            </a:r>
            <a:r>
              <a:rPr lang="en-US" sz="1600" b="1" dirty="0" smtClean="0">
                <a:solidFill>
                  <a:srgbClr val="000000"/>
                </a:solidFill>
                <a:latin typeface="Times New Roman" pitchFamily="18" charset="0"/>
                <a:cs typeface="Times New Roman" pitchFamily="18" charset="0"/>
              </a:rPr>
              <a:t> Baba </a:t>
            </a:r>
            <a:r>
              <a:rPr lang="en-US" sz="1600" b="1" dirty="0">
                <a:solidFill>
                  <a:srgbClr val="000000"/>
                </a:solidFill>
                <a:latin typeface="Times New Roman" pitchFamily="18" charset="0"/>
                <a:cs typeface="Times New Roman" pitchFamily="18" charset="0"/>
              </a:rPr>
              <a:t>Amravati University</a:t>
            </a:r>
            <a:r>
              <a:rPr lang="en-US" sz="1600" b="1" dirty="0" smtClean="0">
                <a:solidFill>
                  <a:srgbClr val="000000"/>
                </a:solidFill>
                <a:latin typeface="Times New Roman" pitchFamily="18" charset="0"/>
                <a:cs typeface="Times New Roman" pitchFamily="18" charset="0"/>
              </a:rPr>
              <a:t>, Amravati</a:t>
            </a:r>
            <a:endParaRPr lang="en-US" sz="1600" b="1" dirty="0">
              <a:solidFill>
                <a:srgbClr val="000000"/>
              </a:solidFill>
              <a:latin typeface="Times New Roman" pitchFamily="18" charset="0"/>
              <a:cs typeface="Times New Roman" pitchFamily="18" charset="0"/>
            </a:endParaRPr>
          </a:p>
          <a:p>
            <a:pPr eaLnBrk="1" hangingPunct="1"/>
            <a:endParaRPr lang="en-US" sz="2400" b="1" dirty="0">
              <a:solidFill>
                <a:srgbClr val="000000"/>
              </a:solidFill>
            </a:endParaRPr>
          </a:p>
        </p:txBody>
      </p:sp>
      <p:sp>
        <p:nvSpPr>
          <p:cNvPr id="17" name="TextBox 16"/>
          <p:cNvSpPr txBox="1"/>
          <p:nvPr/>
        </p:nvSpPr>
        <p:spPr>
          <a:xfrm>
            <a:off x="1158240" y="1813560"/>
            <a:ext cx="7665720" cy="2123658"/>
          </a:xfrm>
          <a:prstGeom prst="rect">
            <a:avLst/>
          </a:prstGeom>
          <a:noFill/>
          <a:effectLst>
            <a:glow rad="228600">
              <a:schemeClr val="accent1">
                <a:satMod val="175000"/>
                <a:alpha val="40000"/>
              </a:schemeClr>
            </a:glow>
            <a:innerShdw blurRad="63500" dist="50800" dir="5400000">
              <a:prstClr val="black">
                <a:alpha val="50000"/>
              </a:prstClr>
            </a:innerShdw>
          </a:effectLst>
        </p:spPr>
        <p:txBody>
          <a:bodyPr wrap="square" rtlCol="0">
            <a:spAutoFit/>
          </a:bodyPr>
          <a:lstStyle/>
          <a:p>
            <a:pPr algn="ctr"/>
            <a:r>
              <a:rPr lang="en-IN" sz="4400" b="1" dirty="0" smtClean="0">
                <a:solidFill>
                  <a:schemeClr val="tx1"/>
                </a:solidFill>
                <a:latin typeface="Times New Roman" pitchFamily="18" charset="0"/>
                <a:cs typeface="Times New Roman" pitchFamily="18" charset="0"/>
              </a:rPr>
              <a:t>Development of Curriculum for Programmes of </a:t>
            </a:r>
          </a:p>
          <a:p>
            <a:pPr algn="ctr"/>
            <a:r>
              <a:rPr lang="en-IN" sz="4400" b="1" smtClean="0">
                <a:solidFill>
                  <a:schemeClr val="tx1"/>
                </a:solidFill>
                <a:latin typeface="Times New Roman" pitchFamily="18" charset="0"/>
                <a:cs typeface="Times New Roman" pitchFamily="18" charset="0"/>
              </a:rPr>
              <a:t>Inter-Disciplinary </a:t>
            </a:r>
            <a:r>
              <a:rPr lang="en-IN" sz="4400" b="1" dirty="0" smtClean="0">
                <a:solidFill>
                  <a:schemeClr val="tx1"/>
                </a:solidFill>
                <a:latin typeface="Times New Roman" pitchFamily="18" charset="0"/>
                <a:cs typeface="Times New Roman" pitchFamily="18" charset="0"/>
              </a:rPr>
              <a:t>Studies</a:t>
            </a:r>
            <a:endParaRPr lang="en-IN" sz="4400" b="1"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37" name="Google Shape;137;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139700" algn="l" rtl="0">
              <a:spcBef>
                <a:spcPts val="0"/>
              </a:spcBef>
              <a:spcAft>
                <a:spcPts val="0"/>
              </a:spcAft>
              <a:buClr>
                <a:schemeClr val="dk1"/>
              </a:buClr>
              <a:buSzPts val="3200"/>
              <a:buNone/>
            </a:pPr>
            <a:endParaRPr/>
          </a:p>
        </p:txBody>
      </p:sp>
      <p:pic>
        <p:nvPicPr>
          <p:cNvPr id="138" name="Google Shape;138;p8"/>
          <p:cNvPicPr preferRelativeResize="0"/>
          <p:nvPr/>
        </p:nvPicPr>
        <p:blipFill rotWithShape="1">
          <a:blip r:embed="rId3">
            <a:alphaModFix/>
          </a:blip>
          <a:srcRect/>
          <a:stretch/>
        </p:blipFill>
        <p:spPr>
          <a:xfrm>
            <a:off x="0" y="457199"/>
            <a:ext cx="8962823" cy="6033541"/>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3463849"/>
            <a:ext cx="9144000" cy="323165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5"/>
          </a:fillRef>
          <a:effectRef idx="1">
            <a:schemeClr val="accent5"/>
          </a:effectRef>
          <a:fontRef idx="minor">
            <a:schemeClr val="lt1"/>
          </a:fontRef>
        </p:style>
        <p:txBody>
          <a:bodyPr wrap="square">
            <a:spAutoFit/>
          </a:bodyPr>
          <a:lstStyle/>
          <a:p>
            <a:r>
              <a:rPr lang="en-IN" sz="2400" b="1" dirty="0" smtClean="0">
                <a:solidFill>
                  <a:srgbClr val="C00000"/>
                </a:solidFill>
                <a:latin typeface="Times New Roman" pitchFamily="18" charset="0"/>
                <a:cs typeface="Times New Roman" pitchFamily="18" charset="0"/>
              </a:rPr>
              <a:t>Student Learning Outcomes:</a:t>
            </a:r>
          </a:p>
          <a:p>
            <a:pPr>
              <a:buFont typeface="Arial" pitchFamily="34" charset="0"/>
              <a:buChar char="•"/>
            </a:pPr>
            <a:r>
              <a:rPr lang="en-IN" sz="1800" dirty="0" smtClean="0">
                <a:solidFill>
                  <a:schemeClr val="tx1"/>
                </a:solidFill>
                <a:latin typeface="Times New Roman" pitchFamily="18" charset="0"/>
                <a:cs typeface="Times New Roman" pitchFamily="18" charset="0"/>
              </a:rPr>
              <a:t>  Student Learning outcomes ,Specifically, the bachelor of social work program  seeks to:</a:t>
            </a:r>
          </a:p>
          <a:p>
            <a:pPr>
              <a:buFont typeface="Arial" pitchFamily="34" charset="0"/>
              <a:buChar char="•"/>
            </a:pPr>
            <a:r>
              <a:rPr lang="en-IN" sz="1800" dirty="0" smtClean="0">
                <a:solidFill>
                  <a:srgbClr val="FF0000"/>
                </a:solidFill>
                <a:latin typeface="Times New Roman" pitchFamily="18" charset="0"/>
                <a:cs typeface="Times New Roman" pitchFamily="18" charset="0"/>
              </a:rPr>
              <a:t> </a:t>
            </a:r>
            <a:r>
              <a:rPr lang="en-IN" sz="1800" b="1" dirty="0" smtClean="0">
                <a:solidFill>
                  <a:srgbClr val="FF0000"/>
                </a:solidFill>
                <a:latin typeface="Times New Roman" pitchFamily="18" charset="0"/>
                <a:cs typeface="Times New Roman" pitchFamily="18" charset="0"/>
              </a:rPr>
              <a:t>Demonstrate</a:t>
            </a:r>
            <a:r>
              <a:rPr lang="en-IN" sz="1800" dirty="0" smtClean="0">
                <a:solidFill>
                  <a:srgbClr val="FF0000"/>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Ethical and Professional </a:t>
            </a:r>
            <a:r>
              <a:rPr lang="en-IN" sz="1800" dirty="0" err="1" smtClean="0">
                <a:solidFill>
                  <a:schemeClr val="tx1"/>
                </a:solidFill>
                <a:latin typeface="Times New Roman" pitchFamily="18" charset="0"/>
                <a:cs typeface="Times New Roman" pitchFamily="18" charset="0"/>
              </a:rPr>
              <a:t>Behavior</a:t>
            </a:r>
            <a:endParaRPr lang="en-IN" sz="1800" dirty="0" smtClean="0">
              <a:solidFill>
                <a:schemeClr val="tx1"/>
              </a:solidFill>
              <a:latin typeface="Times New Roman" pitchFamily="18" charset="0"/>
              <a:cs typeface="Times New Roman" pitchFamily="18" charset="0"/>
            </a:endParaRPr>
          </a:p>
          <a:p>
            <a:pPr>
              <a:buFont typeface="Arial" pitchFamily="34" charset="0"/>
              <a:buChar char="•"/>
            </a:pPr>
            <a:r>
              <a:rPr lang="en-IN" sz="1800" dirty="0" smtClean="0">
                <a:solidFill>
                  <a:schemeClr val="tx1"/>
                </a:solidFill>
                <a:latin typeface="Times New Roman" pitchFamily="18" charset="0"/>
                <a:cs typeface="Times New Roman" pitchFamily="18" charset="0"/>
              </a:rPr>
              <a:t> Engage Diversity and Difference in Practice</a:t>
            </a:r>
          </a:p>
          <a:p>
            <a:pPr>
              <a:buFont typeface="Arial" pitchFamily="34" charset="0"/>
              <a:buChar char="•"/>
            </a:pPr>
            <a:r>
              <a:rPr lang="en-IN" sz="1800" dirty="0" smtClean="0">
                <a:solidFill>
                  <a:schemeClr val="tx1"/>
                </a:solidFill>
                <a:latin typeface="Times New Roman" pitchFamily="18" charset="0"/>
                <a:cs typeface="Times New Roman" pitchFamily="18" charset="0"/>
              </a:rPr>
              <a:t> Advance Human Rights and Social, Economic, and Environmental Justice</a:t>
            </a:r>
          </a:p>
          <a:p>
            <a:pPr>
              <a:buFont typeface="Arial" pitchFamily="34" charset="0"/>
              <a:buChar char="•"/>
            </a:pPr>
            <a:r>
              <a:rPr lang="en-IN" sz="1800" b="1" dirty="0" smtClean="0">
                <a:solidFill>
                  <a:schemeClr val="tx1"/>
                </a:solidFill>
                <a:latin typeface="Times New Roman" pitchFamily="18" charset="0"/>
                <a:cs typeface="Times New Roman" pitchFamily="18" charset="0"/>
              </a:rPr>
              <a:t> </a:t>
            </a:r>
            <a:r>
              <a:rPr lang="en-IN" sz="1800" b="1" dirty="0" smtClean="0">
                <a:solidFill>
                  <a:srgbClr val="FF0000"/>
                </a:solidFill>
                <a:latin typeface="Times New Roman" pitchFamily="18" charset="0"/>
                <a:cs typeface="Times New Roman" pitchFamily="18" charset="0"/>
              </a:rPr>
              <a:t>Engage</a:t>
            </a:r>
            <a:r>
              <a:rPr lang="en-IN"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In Practice-informed Research and Research-informed Practice</a:t>
            </a:r>
          </a:p>
          <a:p>
            <a:pPr>
              <a:buFont typeface="Arial" pitchFamily="34" charset="0"/>
              <a:buChar char="•"/>
            </a:pPr>
            <a:r>
              <a:rPr lang="en-IN" sz="1800" b="1" dirty="0" smtClean="0">
                <a:solidFill>
                  <a:schemeClr val="tx1"/>
                </a:solidFill>
                <a:latin typeface="Times New Roman" pitchFamily="18" charset="0"/>
                <a:cs typeface="Times New Roman" pitchFamily="18" charset="0"/>
              </a:rPr>
              <a:t> </a:t>
            </a:r>
            <a:r>
              <a:rPr lang="en-IN" sz="1800" b="1" dirty="0" smtClean="0">
                <a:solidFill>
                  <a:srgbClr val="FF0000"/>
                </a:solidFill>
                <a:latin typeface="Times New Roman" pitchFamily="18" charset="0"/>
                <a:cs typeface="Times New Roman" pitchFamily="18" charset="0"/>
              </a:rPr>
              <a:t>Engage in Policy Practice</a:t>
            </a:r>
          </a:p>
          <a:p>
            <a:pPr>
              <a:buFont typeface="Arial" pitchFamily="34" charset="0"/>
              <a:buChar char="•"/>
            </a:pPr>
            <a:r>
              <a:rPr lang="en-IN" sz="1800" b="1" dirty="0" smtClean="0">
                <a:solidFill>
                  <a:srgbClr val="FF0000"/>
                </a:solidFill>
                <a:latin typeface="Times New Roman" pitchFamily="18" charset="0"/>
                <a:cs typeface="Times New Roman" pitchFamily="18" charset="0"/>
              </a:rPr>
              <a:t> Engage </a:t>
            </a:r>
            <a:r>
              <a:rPr lang="en-IN" sz="1800" dirty="0" smtClean="0">
                <a:solidFill>
                  <a:schemeClr val="tx1"/>
                </a:solidFill>
                <a:latin typeface="Times New Roman" pitchFamily="18" charset="0"/>
                <a:cs typeface="Times New Roman" pitchFamily="18" charset="0"/>
              </a:rPr>
              <a:t>with Individuals, Families, Groups, Organizations, and Communities</a:t>
            </a:r>
          </a:p>
          <a:p>
            <a:pPr>
              <a:buFont typeface="Arial" pitchFamily="34" charset="0"/>
              <a:buChar char="•"/>
            </a:pPr>
            <a:r>
              <a:rPr lang="en-IN" sz="1800" dirty="0" smtClean="0">
                <a:solidFill>
                  <a:schemeClr val="tx1"/>
                </a:solidFill>
                <a:latin typeface="Times New Roman" pitchFamily="18" charset="0"/>
                <a:cs typeface="Times New Roman" pitchFamily="18" charset="0"/>
              </a:rPr>
              <a:t> </a:t>
            </a:r>
            <a:r>
              <a:rPr lang="en-IN" sz="1800" b="1" dirty="0" smtClean="0">
                <a:solidFill>
                  <a:srgbClr val="FF0000"/>
                </a:solidFill>
                <a:latin typeface="Times New Roman" pitchFamily="18" charset="0"/>
                <a:cs typeface="Times New Roman" pitchFamily="18" charset="0"/>
              </a:rPr>
              <a:t>Assess</a:t>
            </a:r>
            <a:r>
              <a:rPr lang="en-IN"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Individuals, Families, Groups, Organizations, and Communities</a:t>
            </a:r>
          </a:p>
          <a:p>
            <a:pPr>
              <a:buFont typeface="Arial" pitchFamily="34" charset="0"/>
              <a:buChar char="•"/>
            </a:pPr>
            <a:r>
              <a:rPr lang="en-IN" sz="1800" dirty="0" smtClean="0">
                <a:solidFill>
                  <a:srgbClr val="FF0000"/>
                </a:solidFill>
                <a:latin typeface="Times New Roman" pitchFamily="18" charset="0"/>
                <a:cs typeface="Times New Roman" pitchFamily="18" charset="0"/>
              </a:rPr>
              <a:t> </a:t>
            </a:r>
            <a:r>
              <a:rPr lang="en-IN" sz="1800" b="1" dirty="0" smtClean="0">
                <a:solidFill>
                  <a:srgbClr val="FF0000"/>
                </a:solidFill>
                <a:latin typeface="Times New Roman" pitchFamily="18" charset="0"/>
                <a:cs typeface="Times New Roman" pitchFamily="18" charset="0"/>
              </a:rPr>
              <a:t>Intervene</a:t>
            </a:r>
            <a:r>
              <a:rPr lang="en-IN" sz="1800" dirty="0" smtClean="0">
                <a:solidFill>
                  <a:srgbClr val="FF0000"/>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with Individuals, Families, Groups, Organizations, and Communities</a:t>
            </a:r>
          </a:p>
          <a:p>
            <a:pPr>
              <a:buFont typeface="Arial" pitchFamily="34" charset="0"/>
              <a:buChar char="•"/>
            </a:pPr>
            <a:r>
              <a:rPr lang="en-IN" sz="1800" dirty="0" smtClean="0">
                <a:solidFill>
                  <a:srgbClr val="C00000"/>
                </a:solidFill>
                <a:latin typeface="Times New Roman" pitchFamily="18" charset="0"/>
                <a:cs typeface="Times New Roman" pitchFamily="18" charset="0"/>
              </a:rPr>
              <a:t> </a:t>
            </a:r>
            <a:r>
              <a:rPr lang="en-IN" sz="1800" b="1" dirty="0" smtClean="0">
                <a:solidFill>
                  <a:srgbClr val="C00000"/>
                </a:solidFill>
                <a:latin typeface="Times New Roman" pitchFamily="18" charset="0"/>
                <a:cs typeface="Times New Roman" pitchFamily="18" charset="0"/>
              </a:rPr>
              <a:t>Evaluate</a:t>
            </a:r>
            <a:r>
              <a:rPr lang="en-IN" sz="1800" dirty="0" smtClean="0">
                <a:solidFill>
                  <a:srgbClr val="C00000"/>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Practice with Individuals, Families, Groups, Organizations, and Communities</a:t>
            </a:r>
            <a:endParaRPr lang="en-IN" sz="1800" dirty="0">
              <a:solidFill>
                <a:schemeClr val="tx1"/>
              </a:solidFill>
              <a:latin typeface="Times New Roman" pitchFamily="18" charset="0"/>
              <a:cs typeface="Times New Roman" pitchFamily="18" charset="0"/>
            </a:endParaRPr>
          </a:p>
        </p:txBody>
      </p:sp>
      <p:sp>
        <p:nvSpPr>
          <p:cNvPr id="7" name="Rectangle 6"/>
          <p:cNvSpPr/>
          <p:nvPr/>
        </p:nvSpPr>
        <p:spPr>
          <a:xfrm>
            <a:off x="0" y="810428"/>
            <a:ext cx="9144000" cy="230832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wrap="square">
            <a:spAutoFit/>
          </a:bodyPr>
          <a:lstStyle/>
          <a:p>
            <a:r>
              <a:rPr lang="en-IN" sz="1800" b="1" dirty="0" smtClean="0">
                <a:solidFill>
                  <a:srgbClr val="C00000"/>
                </a:solidFill>
                <a:latin typeface="Times New Roman" pitchFamily="18" charset="0"/>
                <a:cs typeface="Times New Roman" pitchFamily="18" charset="0"/>
              </a:rPr>
              <a:t>Program Objectives:</a:t>
            </a:r>
          </a:p>
          <a:p>
            <a:r>
              <a:rPr lang="en-IN" sz="1800" dirty="0" smtClean="0">
                <a:latin typeface="Times New Roman" pitchFamily="18" charset="0"/>
                <a:cs typeface="Times New Roman" pitchFamily="18" charset="0"/>
              </a:rPr>
              <a:t>The Social Work Program provides students with the </a:t>
            </a:r>
            <a:r>
              <a:rPr lang="en-IN" sz="1800" b="1" dirty="0" smtClean="0">
                <a:solidFill>
                  <a:srgbClr val="C00000"/>
                </a:solidFill>
                <a:latin typeface="Times New Roman" pitchFamily="18" charset="0"/>
                <a:cs typeface="Times New Roman" pitchFamily="18" charset="0"/>
              </a:rPr>
              <a:t>knowledge</a:t>
            </a:r>
            <a:r>
              <a:rPr lang="en-IN" sz="1800" dirty="0" smtClean="0">
                <a:latin typeface="Times New Roman" pitchFamily="18" charset="0"/>
                <a:cs typeface="Times New Roman" pitchFamily="18" charset="0"/>
              </a:rPr>
              <a:t>, </a:t>
            </a:r>
            <a:r>
              <a:rPr lang="en-IN" sz="1800" b="1" dirty="0" smtClean="0">
                <a:solidFill>
                  <a:srgbClr val="C00000"/>
                </a:solidFill>
                <a:latin typeface="Times New Roman" pitchFamily="18" charset="0"/>
                <a:cs typeface="Times New Roman" pitchFamily="18" charset="0"/>
              </a:rPr>
              <a:t>values</a:t>
            </a:r>
            <a:r>
              <a:rPr lang="en-IN" sz="1800" dirty="0" smtClean="0">
                <a:latin typeface="Times New Roman" pitchFamily="18" charset="0"/>
                <a:cs typeface="Times New Roman" pitchFamily="18" charset="0"/>
              </a:rPr>
              <a:t>, and </a:t>
            </a:r>
            <a:r>
              <a:rPr lang="en-IN" sz="1800" b="1" dirty="0" smtClean="0">
                <a:solidFill>
                  <a:srgbClr val="C00000"/>
                </a:solidFill>
                <a:latin typeface="Times New Roman" pitchFamily="18" charset="0"/>
                <a:cs typeface="Times New Roman" pitchFamily="18" charset="0"/>
              </a:rPr>
              <a:t>skills</a:t>
            </a:r>
            <a:r>
              <a:rPr lang="en-IN" sz="1800" dirty="0" smtClean="0">
                <a:latin typeface="Times New Roman" pitchFamily="18" charset="0"/>
                <a:cs typeface="Times New Roman" pitchFamily="18" charset="0"/>
              </a:rPr>
              <a:t> necessary for culturally sensitive generalist social work practice. The BSW curriculum is designed to prepare students to provide services that advances the well-being of people; promote social and economic justice; and enhance the social functioning of individuals, families, groups, organizations, and communities. </a:t>
            </a:r>
            <a:r>
              <a:rPr lang="en-IN" sz="1800" dirty="0" smtClean="0">
                <a:solidFill>
                  <a:srgbClr val="C00000"/>
                </a:solidFill>
                <a:latin typeface="Times New Roman" pitchFamily="18" charset="0"/>
                <a:cs typeface="Times New Roman" pitchFamily="18" charset="0"/>
              </a:rPr>
              <a:t>It is our desire to provide students with both academic and field based experiences that allow the student to integrate theoretical and applied knowledge in order to engage in the planned change process at the </a:t>
            </a:r>
            <a:r>
              <a:rPr lang="en-IN" sz="1800" b="1" dirty="0" smtClean="0">
                <a:solidFill>
                  <a:srgbClr val="C00000"/>
                </a:solidFill>
                <a:latin typeface="Times New Roman" pitchFamily="18" charset="0"/>
                <a:cs typeface="Times New Roman" pitchFamily="18" charset="0"/>
              </a:rPr>
              <a:t>micro, mezzo, and macro levels of practice</a:t>
            </a:r>
            <a:r>
              <a:rPr lang="en-IN" sz="1800" dirty="0" smtClean="0">
                <a:solidFill>
                  <a:srgbClr val="C00000"/>
                </a:solidFill>
                <a:latin typeface="Times New Roman" pitchFamily="18" charset="0"/>
                <a:cs typeface="Times New Roman" pitchFamily="18" charset="0"/>
              </a:rPr>
              <a:t>.</a:t>
            </a:r>
            <a:endParaRPr lang="en-IN" sz="1800" dirty="0">
              <a:solidFill>
                <a:srgbClr val="C00000"/>
              </a:solidFill>
              <a:latin typeface="Times New Roman" pitchFamily="18" charset="0"/>
              <a:cs typeface="Times New Roman" pitchFamily="18" charset="0"/>
            </a:endParaRPr>
          </a:p>
        </p:txBody>
      </p:sp>
      <p:sp>
        <p:nvSpPr>
          <p:cNvPr id="8" name="TextBox 7"/>
          <p:cNvSpPr txBox="1"/>
          <p:nvPr/>
        </p:nvSpPr>
        <p:spPr>
          <a:xfrm>
            <a:off x="0" y="0"/>
            <a:ext cx="6910466"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IN" sz="2800" b="1" dirty="0" smtClean="0">
                <a:solidFill>
                  <a:schemeClr val="tx1"/>
                </a:solidFill>
              </a:rPr>
              <a:t>SOCIAL WORK-   IDS</a:t>
            </a:r>
            <a:endParaRPr lang="en-IN" sz="28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4910" y="629587"/>
            <a:ext cx="8274572" cy="304698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IN" sz="1600" b="1" dirty="0" smtClean="0">
                <a:solidFill>
                  <a:srgbClr val="C00000"/>
                </a:solidFill>
                <a:latin typeface="Times New Roman" pitchFamily="18" charset="0"/>
                <a:cs typeface="Times New Roman" pitchFamily="18" charset="0"/>
              </a:rPr>
              <a:t>Graphics Art </a:t>
            </a:r>
            <a:r>
              <a:rPr lang="en-IN" sz="1600" b="1" dirty="0" smtClean="0">
                <a:latin typeface="Times New Roman" pitchFamily="18" charset="0"/>
                <a:cs typeface="Times New Roman" pitchFamily="18" charset="0"/>
              </a:rPr>
              <a:t>,Students will able to: </a:t>
            </a:r>
          </a:p>
          <a:p>
            <a:r>
              <a:rPr lang="en-IN" sz="1600" dirty="0" smtClean="0">
                <a:latin typeface="Times New Roman" pitchFamily="18" charset="0"/>
                <a:cs typeface="Times New Roman" pitchFamily="18" charset="0"/>
              </a:rPr>
              <a:t>• Have a proficiency in a broad range of design skills pertaining to publication design </a:t>
            </a:r>
          </a:p>
          <a:p>
            <a:r>
              <a:rPr lang="en-IN" sz="1600" dirty="0" smtClean="0">
                <a:latin typeface="Times New Roman" pitchFamily="18" charset="0"/>
                <a:cs typeface="Times New Roman" pitchFamily="18" charset="0"/>
              </a:rPr>
              <a:t>• Have a basic understanding of typography, </a:t>
            </a:r>
            <a:r>
              <a:rPr lang="en-IN" sz="1600" dirty="0" err="1" smtClean="0">
                <a:latin typeface="Times New Roman" pitchFamily="18" charset="0"/>
                <a:cs typeface="Times New Roman" pitchFamily="18" charset="0"/>
              </a:rPr>
              <a:t>color</a:t>
            </a:r>
            <a:r>
              <a:rPr lang="en-IN" sz="1600" dirty="0" smtClean="0">
                <a:latin typeface="Times New Roman" pitchFamily="18" charset="0"/>
                <a:cs typeface="Times New Roman" pitchFamily="18" charset="0"/>
              </a:rPr>
              <a:t>, layout, tables, images, graphics, styles and interactive elements. </a:t>
            </a:r>
          </a:p>
          <a:p>
            <a:r>
              <a:rPr lang="en-IN" sz="1600" dirty="0" smtClean="0">
                <a:latin typeface="Times New Roman" pitchFamily="18" charset="0"/>
                <a:cs typeface="Times New Roman" pitchFamily="18" charset="0"/>
              </a:rPr>
              <a:t>• Be </a:t>
            </a:r>
            <a:r>
              <a:rPr lang="en-IN" sz="1600" b="1" dirty="0" smtClean="0">
                <a:solidFill>
                  <a:srgbClr val="FF0000"/>
                </a:solidFill>
                <a:latin typeface="Times New Roman" pitchFamily="18" charset="0"/>
                <a:cs typeface="Times New Roman" pitchFamily="18" charset="0"/>
              </a:rPr>
              <a:t>able to navigate </a:t>
            </a:r>
            <a:r>
              <a:rPr lang="en-IN" sz="1600" dirty="0" smtClean="0">
                <a:latin typeface="Times New Roman" pitchFamily="18" charset="0"/>
                <a:cs typeface="Times New Roman" pitchFamily="18" charset="0"/>
              </a:rPr>
              <a:t>Adobe Workspace, Set up a document, and work with pages. </a:t>
            </a:r>
          </a:p>
          <a:p>
            <a:r>
              <a:rPr lang="en-IN" sz="1600" dirty="0" smtClean="0">
                <a:latin typeface="Times New Roman" pitchFamily="18" charset="0"/>
                <a:cs typeface="Times New Roman" pitchFamily="18" charset="0"/>
              </a:rPr>
              <a:t>• Understand how to work with frames, importing &amp; linking graphics</a:t>
            </a:r>
          </a:p>
          <a:p>
            <a:r>
              <a:rPr lang="en-IN" sz="1600" dirty="0" smtClean="0">
                <a:latin typeface="Times New Roman" pitchFamily="18" charset="0"/>
                <a:cs typeface="Times New Roman" pitchFamily="18" charset="0"/>
              </a:rPr>
              <a:t> </a:t>
            </a:r>
            <a:r>
              <a:rPr lang="en-IN" sz="1600" b="1" dirty="0" smtClean="0">
                <a:latin typeface="Times New Roman" pitchFamily="18" charset="0"/>
                <a:cs typeface="Times New Roman" pitchFamily="18" charset="0"/>
              </a:rPr>
              <a:t>• </a:t>
            </a:r>
            <a:r>
              <a:rPr lang="en-IN" sz="1600" b="1" dirty="0" smtClean="0">
                <a:solidFill>
                  <a:srgbClr val="FF0000"/>
                </a:solidFill>
                <a:latin typeface="Times New Roman" pitchFamily="18" charset="0"/>
                <a:cs typeface="Times New Roman" pitchFamily="18" charset="0"/>
              </a:rPr>
              <a:t>Be able to import and edit text</a:t>
            </a:r>
            <a:r>
              <a:rPr lang="en-IN" sz="1600" dirty="0" smtClean="0">
                <a:solidFill>
                  <a:srgbClr val="FF0000"/>
                </a:solidFill>
                <a:latin typeface="Times New Roman" pitchFamily="18" charset="0"/>
                <a:cs typeface="Times New Roman" pitchFamily="18" charset="0"/>
              </a:rPr>
              <a:t>, </a:t>
            </a:r>
            <a:r>
              <a:rPr lang="en-IN" sz="1600" b="1" dirty="0" smtClean="0">
                <a:solidFill>
                  <a:srgbClr val="FF0000"/>
                </a:solidFill>
                <a:latin typeface="Times New Roman" pitchFamily="18" charset="0"/>
                <a:cs typeface="Times New Roman" pitchFamily="18" charset="0"/>
              </a:rPr>
              <a:t>work with typography and style sheets </a:t>
            </a:r>
          </a:p>
          <a:p>
            <a:r>
              <a:rPr lang="en-IN" sz="1600" dirty="0" smtClean="0">
                <a:latin typeface="Times New Roman" pitchFamily="18" charset="0"/>
                <a:cs typeface="Times New Roman" pitchFamily="18" charset="0"/>
              </a:rPr>
              <a:t>• Efficiently use </a:t>
            </a:r>
            <a:r>
              <a:rPr lang="en-IN" sz="1600" dirty="0" err="1" smtClean="0">
                <a:latin typeface="Times New Roman" pitchFamily="18" charset="0"/>
                <a:cs typeface="Times New Roman" pitchFamily="18" charset="0"/>
              </a:rPr>
              <a:t>color</a:t>
            </a:r>
            <a:r>
              <a:rPr lang="en-IN" sz="1600" dirty="0" smtClean="0">
                <a:latin typeface="Times New Roman" pitchFamily="18" charset="0"/>
                <a:cs typeface="Times New Roman" pitchFamily="18" charset="0"/>
              </a:rPr>
              <a:t>, transparencies, and tables </a:t>
            </a:r>
          </a:p>
          <a:p>
            <a:r>
              <a:rPr lang="en-IN" sz="1600" dirty="0" smtClean="0">
                <a:latin typeface="Times New Roman" pitchFamily="18" charset="0"/>
                <a:cs typeface="Times New Roman" pitchFamily="18" charset="0"/>
              </a:rPr>
              <a:t>• Have an understanding of output, </a:t>
            </a:r>
            <a:r>
              <a:rPr lang="en-IN" sz="1600" b="1" dirty="0" smtClean="0">
                <a:solidFill>
                  <a:srgbClr val="FF0000"/>
                </a:solidFill>
                <a:latin typeface="Times New Roman" pitchFamily="18" charset="0"/>
                <a:cs typeface="Times New Roman" pitchFamily="18" charset="0"/>
              </a:rPr>
              <a:t>exporting and packaging</a:t>
            </a:r>
            <a:r>
              <a:rPr lang="en-IN" sz="1600" dirty="0" smtClean="0">
                <a:solidFill>
                  <a:srgbClr val="FF0000"/>
                </a:solidFill>
                <a:latin typeface="Times New Roman" pitchFamily="18" charset="0"/>
                <a:cs typeface="Times New Roman" pitchFamily="18" charset="0"/>
              </a:rPr>
              <a:t>. </a:t>
            </a:r>
          </a:p>
          <a:p>
            <a:r>
              <a:rPr lang="en-IN" sz="1600" dirty="0" smtClean="0">
                <a:latin typeface="Times New Roman" pitchFamily="18" charset="0"/>
                <a:cs typeface="Times New Roman" pitchFamily="18" charset="0"/>
              </a:rPr>
              <a:t>• Be </a:t>
            </a:r>
            <a:r>
              <a:rPr lang="en-IN" sz="1600" b="1" dirty="0" smtClean="0">
                <a:solidFill>
                  <a:srgbClr val="FF0000"/>
                </a:solidFill>
                <a:latin typeface="Times New Roman" pitchFamily="18" charset="0"/>
                <a:cs typeface="Times New Roman" pitchFamily="18" charset="0"/>
              </a:rPr>
              <a:t>able to create </a:t>
            </a:r>
            <a:r>
              <a:rPr lang="en-IN" sz="1600" dirty="0" smtClean="0">
                <a:latin typeface="Times New Roman" pitchFamily="18" charset="0"/>
                <a:cs typeface="Times New Roman" pitchFamily="18" charset="0"/>
              </a:rPr>
              <a:t>a print-ready document. </a:t>
            </a:r>
          </a:p>
          <a:p>
            <a:r>
              <a:rPr lang="en-IN" sz="1600" dirty="0" smtClean="0">
                <a:latin typeface="Times New Roman" pitchFamily="18" charset="0"/>
                <a:cs typeface="Times New Roman" pitchFamily="18" charset="0"/>
              </a:rPr>
              <a:t>• Have the </a:t>
            </a:r>
            <a:r>
              <a:rPr lang="en-IN" sz="1600" b="1" dirty="0" smtClean="0">
                <a:solidFill>
                  <a:srgbClr val="FF0000"/>
                </a:solidFill>
                <a:latin typeface="Times New Roman" pitchFamily="18" charset="0"/>
                <a:cs typeface="Times New Roman" pitchFamily="18" charset="0"/>
              </a:rPr>
              <a:t>ability to create </a:t>
            </a:r>
            <a:r>
              <a:rPr lang="en-IN" sz="1600" dirty="0" smtClean="0">
                <a:latin typeface="Times New Roman" pitchFamily="18" charset="0"/>
                <a:cs typeface="Times New Roman" pitchFamily="18" charset="0"/>
              </a:rPr>
              <a:t>a well-designed layout, brochure or other design materials for print or web.</a:t>
            </a:r>
            <a:endParaRPr lang="en-IN" sz="1600" dirty="0">
              <a:latin typeface="Times New Roman" pitchFamily="18" charset="0"/>
              <a:cs typeface="Times New Roman" pitchFamily="18" charset="0"/>
            </a:endParaRPr>
          </a:p>
        </p:txBody>
      </p:sp>
      <p:sp>
        <p:nvSpPr>
          <p:cNvPr id="7" name="TextBox 6"/>
          <p:cNvSpPr txBox="1"/>
          <p:nvPr/>
        </p:nvSpPr>
        <p:spPr>
          <a:xfrm>
            <a:off x="0" y="0"/>
            <a:ext cx="6610662" cy="461665"/>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IN" sz="2400" b="1" dirty="0" smtClean="0">
                <a:solidFill>
                  <a:schemeClr val="tx1"/>
                </a:solidFill>
              </a:rPr>
              <a:t>BSC ANIMATION- Course Outcomes</a:t>
            </a:r>
            <a:endParaRPr lang="en-IN" sz="2400" b="1" dirty="0">
              <a:solidFill>
                <a:schemeClr val="tx1"/>
              </a:solidFill>
            </a:endParaRPr>
          </a:p>
        </p:txBody>
      </p:sp>
      <p:sp>
        <p:nvSpPr>
          <p:cNvPr id="8" name="TextBox 7"/>
          <p:cNvSpPr txBox="1"/>
          <p:nvPr/>
        </p:nvSpPr>
        <p:spPr>
          <a:xfrm>
            <a:off x="44970" y="3852470"/>
            <a:ext cx="8769246" cy="2585323"/>
          </a:xfrm>
          <a:prstGeom prst="rect">
            <a:avLst/>
          </a:prstGeom>
          <a:scene3d>
            <a:camera prst="orthographicFront"/>
            <a:lightRig rig="threePt" dir="t"/>
          </a:scene3d>
          <a:sp3d>
            <a:bevelT/>
          </a:sp3d>
        </p:spPr>
        <p:style>
          <a:lnRef idx="3">
            <a:schemeClr val="lt1"/>
          </a:lnRef>
          <a:fillRef idx="1">
            <a:schemeClr val="accent3"/>
          </a:fillRef>
          <a:effectRef idx="1">
            <a:schemeClr val="accent3"/>
          </a:effectRef>
          <a:fontRef idx="minor">
            <a:schemeClr val="lt1"/>
          </a:fontRef>
        </p:style>
        <p:txBody>
          <a:bodyPr wrap="square" rtlCol="0">
            <a:spAutoFit/>
          </a:bodyPr>
          <a:lstStyle/>
          <a:p>
            <a:r>
              <a:rPr lang="en-IN" sz="1800" b="1" dirty="0" smtClean="0">
                <a:solidFill>
                  <a:srgbClr val="C00000"/>
                </a:solidFill>
              </a:rPr>
              <a:t>Production Process- </a:t>
            </a:r>
            <a:r>
              <a:rPr lang="en-IN" sz="1800" b="1" dirty="0" smtClean="0">
                <a:solidFill>
                  <a:schemeClr val="tx1"/>
                </a:solidFill>
              </a:rPr>
              <a:t>Students will able to: </a:t>
            </a:r>
          </a:p>
          <a:p>
            <a:r>
              <a:rPr lang="en-IN" sz="1800" dirty="0" smtClean="0">
                <a:solidFill>
                  <a:schemeClr val="tx1"/>
                </a:solidFill>
              </a:rPr>
              <a:t>• </a:t>
            </a:r>
            <a:r>
              <a:rPr lang="en-IN" sz="1800" b="1" dirty="0" smtClean="0">
                <a:solidFill>
                  <a:srgbClr val="FF0000"/>
                </a:solidFill>
              </a:rPr>
              <a:t>Video Post-production </a:t>
            </a:r>
            <a:r>
              <a:rPr lang="en-IN" sz="1800" dirty="0" smtClean="0">
                <a:solidFill>
                  <a:schemeClr val="tx1"/>
                </a:solidFill>
              </a:rPr>
              <a:t>is a linear process of film making. </a:t>
            </a:r>
          </a:p>
          <a:p>
            <a:r>
              <a:rPr lang="en-IN" sz="1800" dirty="0" smtClean="0">
                <a:solidFill>
                  <a:schemeClr val="tx1"/>
                </a:solidFill>
              </a:rPr>
              <a:t>• Video Post-production include Picture editing, Sound effects </a:t>
            </a:r>
            <a:r>
              <a:rPr lang="en-IN" sz="1800" dirty="0" smtClean="0">
                <a:solidFill>
                  <a:schemeClr val="tx1"/>
                </a:solidFill>
                <a:latin typeface="Times New Roman" pitchFamily="18" charset="0"/>
                <a:cs typeface="Times New Roman" pitchFamily="18" charset="0"/>
              </a:rPr>
              <a:t>editing</a:t>
            </a:r>
            <a:r>
              <a:rPr lang="en-IN" sz="1800" dirty="0" smtClean="0">
                <a:solidFill>
                  <a:schemeClr val="tx1"/>
                </a:solidFill>
              </a:rPr>
              <a:t>, Music composition, Visual effects, Sound mixing and </a:t>
            </a:r>
            <a:r>
              <a:rPr lang="en-IN" sz="1800" dirty="0" err="1" smtClean="0">
                <a:solidFill>
                  <a:schemeClr val="tx1"/>
                </a:solidFill>
              </a:rPr>
              <a:t>Color</a:t>
            </a:r>
            <a:r>
              <a:rPr lang="en-IN" sz="1800" dirty="0" smtClean="0">
                <a:solidFill>
                  <a:schemeClr val="tx1"/>
                </a:solidFill>
              </a:rPr>
              <a:t> correction. </a:t>
            </a:r>
          </a:p>
          <a:p>
            <a:r>
              <a:rPr lang="en-IN" sz="1800" dirty="0" smtClean="0">
                <a:solidFill>
                  <a:schemeClr val="tx1"/>
                </a:solidFill>
              </a:rPr>
              <a:t>• There are three processes of film making: </a:t>
            </a:r>
            <a:r>
              <a:rPr lang="en-IN" sz="1800" b="1" dirty="0" smtClean="0">
                <a:solidFill>
                  <a:srgbClr val="C00000"/>
                </a:solidFill>
              </a:rPr>
              <a:t>Video Pre-production, Video Production and Video Post-production. </a:t>
            </a:r>
          </a:p>
          <a:p>
            <a:r>
              <a:rPr lang="en-IN" sz="1800" dirty="0" smtClean="0">
                <a:solidFill>
                  <a:schemeClr val="tx1"/>
                </a:solidFill>
              </a:rPr>
              <a:t>• Video Post-production is the last stage of film making process. </a:t>
            </a:r>
          </a:p>
          <a:p>
            <a:r>
              <a:rPr lang="en-IN" sz="1800" dirty="0" smtClean="0">
                <a:solidFill>
                  <a:schemeClr val="tx1"/>
                </a:solidFill>
              </a:rPr>
              <a:t>• Video Post-production process is started when shooting ends. </a:t>
            </a:r>
          </a:p>
          <a:p>
            <a:r>
              <a:rPr lang="en-IN" sz="1800" dirty="0" smtClean="0">
                <a:solidFill>
                  <a:schemeClr val="tx1"/>
                </a:solidFill>
              </a:rPr>
              <a:t>• Video Post-production Process follows the Video production phases.</a:t>
            </a:r>
            <a:endParaRPr lang="en-IN" sz="1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0" y="1124262"/>
            <a:ext cx="9148355" cy="5733738"/>
          </a:xfrm>
          <a:prstGeom prst="rect">
            <a:avLst/>
          </a:prstGeom>
          <a:noFill/>
          <a:ln w="9525">
            <a:noFill/>
            <a:miter lim="800000"/>
            <a:headEnd/>
            <a:tailEnd/>
          </a:ln>
          <a:effectLst/>
        </p:spPr>
      </p:pic>
      <p:sp>
        <p:nvSpPr>
          <p:cNvPr id="108" name="Google Shape;108;p2"/>
          <p:cNvSpPr txBox="1">
            <a:spLocks noGrp="1"/>
          </p:cNvSpPr>
          <p:nvPr>
            <p:ph type="ctrTitle"/>
          </p:nvPr>
        </p:nvSpPr>
        <p:spPr>
          <a:xfrm>
            <a:off x="0" y="1"/>
            <a:ext cx="9144000" cy="1001482"/>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ctr" anchorCtr="0">
            <a:normAutofit fontScale="90000"/>
          </a:bodyPr>
          <a:lstStyle/>
          <a:p>
            <a:pPr lvl="0">
              <a:buSzPts val="4400"/>
            </a:pPr>
            <a:r>
              <a:rPr lang="en-IN" b="1" dirty="0" smtClean="0"/>
              <a:t> Format and Templates for Courses (Theory/Practical) of UG/PG Programmes</a:t>
            </a:r>
            <a:endParaRPr b="1"/>
          </a:p>
        </p:txBody>
      </p:sp>
      <p:sp>
        <p:nvSpPr>
          <p:cNvPr id="109" name="Google Shape;109;p2"/>
          <p:cNvSpPr txBox="1">
            <a:spLocks noGrp="1"/>
          </p:cNvSpPr>
          <p:nvPr>
            <p:ph type="subTitle" idx="1"/>
          </p:nvPr>
        </p:nvSpPr>
        <p:spPr>
          <a:xfrm>
            <a:off x="609600" y="19050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endParaRPr/>
          </a:p>
          <a:p>
            <a:pPr marL="0" lvl="0" indent="0" algn="ctr" rtl="0">
              <a:spcBef>
                <a:spcPts val="640"/>
              </a:spcBef>
              <a:spcAft>
                <a:spcPts val="0"/>
              </a:spcAft>
              <a:buClr>
                <a:srgbClr val="888888"/>
              </a:buClr>
              <a:buSzPts val="3200"/>
              <a:buFont typeface="Arial"/>
              <a:buNone/>
            </a:pPr>
            <a:endParaRPr/>
          </a:p>
        </p:txBody>
      </p:sp>
      <p:sp>
        <p:nvSpPr>
          <p:cNvPr id="110" name="Google Shape;110;p2"/>
          <p:cNvSpPr txBox="1"/>
          <p:nvPr/>
        </p:nvSpPr>
        <p:spPr>
          <a:xfrm>
            <a:off x="340847" y="1547559"/>
            <a:ext cx="8280640" cy="4985940"/>
          </a:xfrm>
          <a:prstGeom prst="rect">
            <a:avLst/>
          </a:prstGeom>
          <a:solidFill>
            <a:schemeClr val="bg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convex"/>
          </a:sp3d>
        </p:spPr>
        <p:style>
          <a:lnRef idx="2">
            <a:schemeClr val="accent6"/>
          </a:lnRef>
          <a:fillRef idx="1">
            <a:schemeClr val="lt1"/>
          </a:fillRef>
          <a:effectRef idx="0">
            <a:schemeClr val="accent6"/>
          </a:effectRef>
          <a:fontRef idx="minor">
            <a:schemeClr val="dk1"/>
          </a:fontRef>
        </p:style>
        <p:txBody>
          <a:bodyPr spcFirstLastPara="1" wrap="square" lIns="91425" tIns="45700" rIns="91425" bIns="45700" anchor="t" anchorCtr="0">
            <a:spAutoFit/>
          </a:bodyPr>
          <a:lstStyle/>
          <a:p>
            <a:pPr marL="0" marR="0" lvl="0" indent="-203200" algn="l" rtl="0">
              <a:spcBef>
                <a:spcPts val="0"/>
              </a:spcBef>
              <a:spcAft>
                <a:spcPts val="0"/>
              </a:spcAft>
              <a:buClr>
                <a:schemeClr val="dk1"/>
              </a:buClr>
              <a:buSzPts val="3200"/>
              <a:buFont typeface="Noto Sans Symbols"/>
              <a:buChar char="❑"/>
            </a:pPr>
            <a:r>
              <a:rPr lang="en-IN" sz="3200" b="1" dirty="0">
                <a:solidFill>
                  <a:schemeClr val="dk1"/>
                </a:solidFill>
                <a:latin typeface="Times New Roman"/>
                <a:ea typeface="Times New Roman"/>
                <a:cs typeface="Times New Roman"/>
                <a:sym typeface="Times New Roman"/>
              </a:rPr>
              <a:t> Preparation of Curriculum </a:t>
            </a:r>
            <a:endParaRPr/>
          </a:p>
          <a:p>
            <a:pPr marL="628650" marR="0" lvl="0" indent="-203200" algn="l" rtl="0">
              <a:spcBef>
                <a:spcPts val="0"/>
              </a:spcBef>
              <a:spcAft>
                <a:spcPts val="0"/>
              </a:spcAft>
              <a:buClr>
                <a:schemeClr val="dk1"/>
              </a:buClr>
              <a:buSzPts val="3200"/>
              <a:buFont typeface="Noto Sans Symbols"/>
              <a:buChar char="❑"/>
            </a:pPr>
            <a:r>
              <a:rPr lang="en-IN" sz="3200" b="1" dirty="0">
                <a:solidFill>
                  <a:schemeClr val="dk1"/>
                </a:solidFill>
                <a:latin typeface="Times New Roman"/>
                <a:ea typeface="Times New Roman"/>
                <a:cs typeface="Times New Roman"/>
                <a:sym typeface="Times New Roman"/>
              </a:rPr>
              <a:t> Preparation of </a:t>
            </a:r>
            <a:endParaRPr/>
          </a:p>
          <a:p>
            <a:pPr marL="800100" marR="0" lvl="1" indent="-342900" algn="l" rtl="0">
              <a:spcBef>
                <a:spcPts val="640"/>
              </a:spcBef>
              <a:spcAft>
                <a:spcPts val="0"/>
              </a:spcAft>
              <a:buClr>
                <a:schemeClr val="dk1"/>
              </a:buClr>
              <a:buSzPts val="3200"/>
              <a:buFont typeface="Noto Sans Symbols"/>
              <a:buChar char="▪"/>
            </a:pPr>
            <a:r>
              <a:rPr lang="en-IN" sz="3200" b="0" i="0" u="none" strike="noStrike" cap="none" dirty="0">
                <a:solidFill>
                  <a:schemeClr val="dk1"/>
                </a:solidFill>
                <a:latin typeface="Times New Roman"/>
                <a:ea typeface="Times New Roman"/>
                <a:cs typeface="Times New Roman"/>
                <a:sym typeface="Times New Roman"/>
              </a:rPr>
              <a:t> PO- Program Objectives</a:t>
            </a:r>
            <a:endParaRPr/>
          </a:p>
          <a:p>
            <a:pPr marL="800100" marR="0" lvl="1" indent="-342900" algn="l" rtl="0">
              <a:spcBef>
                <a:spcPts val="640"/>
              </a:spcBef>
              <a:spcAft>
                <a:spcPts val="0"/>
              </a:spcAft>
              <a:buClr>
                <a:schemeClr val="dk1"/>
              </a:buClr>
              <a:buSzPts val="3200"/>
              <a:buFont typeface="Noto Sans Symbols"/>
              <a:buChar char="▪"/>
            </a:pPr>
            <a:r>
              <a:rPr lang="en-IN" sz="3200" b="0" i="0" u="none" strike="noStrike" cap="none" dirty="0">
                <a:solidFill>
                  <a:schemeClr val="dk1"/>
                </a:solidFill>
                <a:latin typeface="Times New Roman"/>
                <a:ea typeface="Times New Roman"/>
                <a:cs typeface="Times New Roman"/>
                <a:sym typeface="Times New Roman"/>
              </a:rPr>
              <a:t>PSOs- Program Specific Outcomes</a:t>
            </a:r>
            <a:endParaRPr/>
          </a:p>
          <a:p>
            <a:pPr marL="800100" marR="0" lvl="1" indent="-342900" algn="l" rtl="0">
              <a:spcBef>
                <a:spcPts val="640"/>
              </a:spcBef>
              <a:spcAft>
                <a:spcPts val="0"/>
              </a:spcAft>
              <a:buClr>
                <a:schemeClr val="dk1"/>
              </a:buClr>
              <a:buSzPts val="3200"/>
              <a:buFont typeface="Noto Sans Symbols"/>
              <a:buChar char="▪"/>
            </a:pPr>
            <a:r>
              <a:rPr lang="en-IN" sz="3200" b="0" i="0" u="none" strike="noStrike" cap="none" dirty="0">
                <a:solidFill>
                  <a:schemeClr val="dk1"/>
                </a:solidFill>
                <a:latin typeface="Times New Roman"/>
                <a:ea typeface="Times New Roman"/>
                <a:cs typeface="Times New Roman"/>
                <a:sym typeface="Times New Roman"/>
              </a:rPr>
              <a:t>CO-Course Outcomes/Internal Assessment</a:t>
            </a:r>
            <a:endParaRPr/>
          </a:p>
          <a:p>
            <a:pPr marL="630000" marR="0" lvl="0" indent="-184150" algn="l" rtl="0">
              <a:spcBef>
                <a:spcPts val="640"/>
              </a:spcBef>
              <a:spcAft>
                <a:spcPts val="0"/>
              </a:spcAft>
              <a:buClr>
                <a:schemeClr val="dk1"/>
              </a:buClr>
              <a:buSzPts val="3200"/>
              <a:buFont typeface="Noto Sans Symbols"/>
              <a:buChar char="❑"/>
            </a:pPr>
            <a:r>
              <a:rPr lang="en-IN" sz="3200" dirty="0">
                <a:solidFill>
                  <a:schemeClr val="dk1"/>
                </a:solidFill>
                <a:latin typeface="Times New Roman"/>
                <a:ea typeface="Times New Roman"/>
                <a:cs typeface="Times New Roman"/>
                <a:sym typeface="Times New Roman"/>
              </a:rPr>
              <a:t> Preparation of Skill </a:t>
            </a:r>
            <a:r>
              <a:rPr lang="en-IN" sz="3200" dirty="0" smtClean="0">
                <a:solidFill>
                  <a:schemeClr val="dk1"/>
                </a:solidFill>
                <a:latin typeface="Times New Roman"/>
                <a:ea typeface="Times New Roman"/>
                <a:cs typeface="Times New Roman"/>
                <a:sym typeface="Times New Roman"/>
              </a:rPr>
              <a:t>Components (UG Level)</a:t>
            </a:r>
            <a:endParaRPr/>
          </a:p>
          <a:p>
            <a:pPr marL="895350" marR="0" lvl="1" indent="-193675" algn="l" rtl="0">
              <a:spcBef>
                <a:spcPts val="640"/>
              </a:spcBef>
              <a:spcAft>
                <a:spcPts val="0"/>
              </a:spcAft>
              <a:buClr>
                <a:schemeClr val="dk1"/>
              </a:buClr>
              <a:buSzPts val="3200"/>
              <a:buFont typeface="Noto Sans Symbols"/>
              <a:buChar char="❑"/>
            </a:pPr>
            <a:r>
              <a:rPr lang="en-IN" sz="3200" b="0" i="0" u="none" strike="noStrike" cap="none" dirty="0">
                <a:solidFill>
                  <a:schemeClr val="dk1"/>
                </a:solidFill>
                <a:latin typeface="Times New Roman"/>
                <a:ea typeface="Times New Roman"/>
                <a:cs typeface="Times New Roman"/>
                <a:sym typeface="Times New Roman"/>
              </a:rPr>
              <a:t> Discipline Core Courses</a:t>
            </a:r>
            <a:endParaRPr/>
          </a:p>
          <a:p>
            <a:pPr marL="895350" marR="0" lvl="1" indent="-193675" algn="l" rtl="0">
              <a:spcBef>
                <a:spcPts val="640"/>
              </a:spcBef>
              <a:spcAft>
                <a:spcPts val="0"/>
              </a:spcAft>
              <a:buClr>
                <a:schemeClr val="dk1"/>
              </a:buClr>
              <a:buSzPts val="3200"/>
              <a:buFont typeface="Noto Sans Symbols"/>
              <a:buChar char="❑"/>
            </a:pPr>
            <a:r>
              <a:rPr lang="en-IN" sz="3200" b="0" i="0" u="none" strike="noStrike" cap="none" dirty="0">
                <a:solidFill>
                  <a:schemeClr val="dk1"/>
                </a:solidFill>
                <a:latin typeface="Times New Roman"/>
                <a:ea typeface="Times New Roman"/>
                <a:cs typeface="Times New Roman"/>
                <a:sym typeface="Times New Roman"/>
              </a:rPr>
              <a:t>Discipline Elective </a:t>
            </a:r>
            <a:r>
              <a:rPr lang="en-IN" sz="3200" b="0" i="0" u="none" strike="noStrike" cap="none" dirty="0" smtClean="0">
                <a:solidFill>
                  <a:schemeClr val="dk1"/>
                </a:solidFill>
                <a:latin typeface="Times New Roman"/>
                <a:ea typeface="Times New Roman"/>
                <a:cs typeface="Times New Roman"/>
                <a:sym typeface="Times New Roman"/>
              </a:rPr>
              <a:t>Courses</a:t>
            </a:r>
            <a:endParaRPr sz="3200">
              <a:solidFill>
                <a:schemeClr val="dk1"/>
              </a:solidFill>
              <a:latin typeface="Calibri"/>
              <a:ea typeface="Calibri"/>
              <a:cs typeface="Calibri"/>
              <a:sym typeface="Calibri"/>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16686" y="0"/>
            <a:ext cx="9160686" cy="6858000"/>
          </a:xfrm>
          <a:prstGeom prst="rect">
            <a:avLst/>
          </a:prstGeom>
          <a:noFill/>
          <a:ln w="9525">
            <a:noFill/>
            <a:miter lim="800000"/>
            <a:headEnd/>
            <a:tailEnd/>
          </a:ln>
          <a:effectLst/>
        </p:spPr>
      </p:pic>
      <p:sp>
        <p:nvSpPr>
          <p:cNvPr id="170" name="Google Shape;170;g11ce30e3aac_0_6"/>
          <p:cNvSpPr txBox="1">
            <a:spLocks noGrp="1"/>
          </p:cNvSpPr>
          <p:nvPr>
            <p:ph type="body" idx="1"/>
          </p:nvPr>
        </p:nvSpPr>
        <p:spPr>
          <a:xfrm>
            <a:off x="457200" y="870841"/>
            <a:ext cx="8229600" cy="6126300"/>
          </a:xfrm>
          <a:prstGeom prst="rect">
            <a:avLst/>
          </a:prstGeom>
        </p:spPr>
        <p:txBody>
          <a:bodyPr spcFirstLastPara="1" wrap="square" lIns="91425" tIns="45700" rIns="91425" bIns="45700" anchor="t" anchorCtr="0">
            <a:noAutofit/>
          </a:bodyPr>
          <a:lstStyle/>
          <a:p>
            <a:pPr marL="514350" lvl="0" indent="-514350" algn="l" rtl="0">
              <a:spcBef>
                <a:spcPts val="360"/>
              </a:spcBef>
              <a:spcAft>
                <a:spcPts val="0"/>
              </a:spcAft>
              <a:buAutoNum type="arabicParenR"/>
            </a:pPr>
            <a:r>
              <a:rPr lang="en-IN" sz="4000" dirty="0" smtClean="0">
                <a:latin typeface="Times New Roman" pitchFamily="18" charset="0"/>
                <a:cs typeface="Times New Roman" pitchFamily="18" charset="0"/>
              </a:rPr>
              <a:t>ugc.ac.in</a:t>
            </a:r>
          </a:p>
          <a:p>
            <a:pPr marL="514350" lvl="0" indent="-514350" algn="l" rtl="0">
              <a:spcBef>
                <a:spcPts val="360"/>
              </a:spcBef>
              <a:spcAft>
                <a:spcPts val="0"/>
              </a:spcAft>
              <a:buAutoNum type="arabicParenR"/>
            </a:pPr>
            <a:r>
              <a:rPr lang="en-IN" sz="4000" dirty="0" smtClean="0">
                <a:latin typeface="Times New Roman" pitchFamily="18" charset="0"/>
                <a:cs typeface="Times New Roman" pitchFamily="18" charset="0"/>
              </a:rPr>
              <a:t>Naac.gov.in</a:t>
            </a:r>
          </a:p>
          <a:p>
            <a:pPr marL="514350" lvl="0" indent="-514350" algn="l" rtl="0">
              <a:spcBef>
                <a:spcPts val="360"/>
              </a:spcBef>
              <a:spcAft>
                <a:spcPts val="0"/>
              </a:spcAft>
              <a:buAutoNum type="arabicParenR"/>
            </a:pPr>
            <a:r>
              <a:rPr lang="en-IN" sz="4000" dirty="0" smtClean="0">
                <a:latin typeface="Times New Roman" pitchFamily="18" charset="0"/>
                <a:cs typeface="Times New Roman" pitchFamily="18" charset="0"/>
              </a:rPr>
              <a:t>inflibnet.ac.in</a:t>
            </a:r>
          </a:p>
          <a:p>
            <a:pPr marL="514350" lvl="0" indent="-514350" algn="l" rtl="0">
              <a:spcBef>
                <a:spcPts val="360"/>
              </a:spcBef>
              <a:spcAft>
                <a:spcPts val="0"/>
              </a:spcAft>
              <a:buAutoNum type="arabicParenR"/>
            </a:pPr>
            <a:r>
              <a:rPr lang="en-IN" sz="4000" dirty="0" smtClean="0">
                <a:latin typeface="Times New Roman" pitchFamily="18" charset="0"/>
                <a:cs typeface="Times New Roman" pitchFamily="18" charset="0"/>
              </a:rPr>
              <a:t>E-pg-</a:t>
            </a:r>
            <a:r>
              <a:rPr lang="en-IN" sz="4000" dirty="0" err="1" smtClean="0">
                <a:latin typeface="Times New Roman" pitchFamily="18" charset="0"/>
                <a:cs typeface="Times New Roman" pitchFamily="18" charset="0"/>
              </a:rPr>
              <a:t>Pathshala</a:t>
            </a:r>
            <a:endParaRPr lang="en-IN" sz="4000" dirty="0" smtClean="0">
              <a:latin typeface="Times New Roman" pitchFamily="18" charset="0"/>
              <a:cs typeface="Times New Roman" pitchFamily="18" charset="0"/>
            </a:endParaRPr>
          </a:p>
          <a:p>
            <a:pPr marL="514350" lvl="0" indent="-514350" algn="l" rtl="0">
              <a:spcBef>
                <a:spcPts val="360"/>
              </a:spcBef>
              <a:spcAft>
                <a:spcPts val="0"/>
              </a:spcAft>
              <a:buAutoNum type="arabicParenR"/>
            </a:pPr>
            <a:r>
              <a:rPr lang="en-IN" sz="4000" dirty="0" smtClean="0">
                <a:latin typeface="Times New Roman" pitchFamily="18" charset="0"/>
                <a:cs typeface="Times New Roman" pitchFamily="18" charset="0"/>
              </a:rPr>
              <a:t>oer.org</a:t>
            </a:r>
          </a:p>
          <a:p>
            <a:pPr marL="514350" lvl="0" indent="-514350" algn="l" rtl="0">
              <a:spcBef>
                <a:spcPts val="360"/>
              </a:spcBef>
              <a:spcAft>
                <a:spcPts val="0"/>
              </a:spcAft>
              <a:buAutoNum type="arabicParenR"/>
            </a:pPr>
            <a:r>
              <a:rPr lang="en-IN" sz="4000" dirty="0" smtClean="0">
                <a:latin typeface="Times New Roman" pitchFamily="18" charset="0"/>
                <a:cs typeface="Times New Roman" pitchFamily="18" charset="0"/>
                <a:hlinkClick r:id="rId4"/>
              </a:rPr>
              <a:t>Blooms Taxonomy :: Resource for Educators</a:t>
            </a:r>
          </a:p>
          <a:p>
            <a:pPr>
              <a:buNone/>
            </a:pPr>
            <a:r>
              <a:rPr lang="en-IN" sz="4000" dirty="0" smtClean="0">
                <a:latin typeface="Times New Roman" pitchFamily="18" charset="0"/>
                <a:cs typeface="Times New Roman" pitchFamily="18" charset="0"/>
                <a:hlinkClick r:id="rId4"/>
              </a:rPr>
              <a:t>	https://bloomstaxonomy.net</a:t>
            </a:r>
          </a:p>
          <a:p>
            <a:pPr>
              <a:buNone/>
            </a:pPr>
            <a:endParaRPr lang="en-IN" sz="4000" dirty="0" smtClean="0">
              <a:latin typeface="Times New Roman" pitchFamily="18" charset="0"/>
              <a:cs typeface="Times New Roman" pitchFamily="18" charset="0"/>
              <a:hlinkClick r:id="rId4"/>
            </a:endParaRPr>
          </a:p>
          <a:p>
            <a:pPr>
              <a:buNone/>
            </a:pPr>
            <a:endParaRPr lang="en-IN" sz="4000" dirty="0" smtClean="0">
              <a:latin typeface="Times New Roman" pitchFamily="18" charset="0"/>
              <a:cs typeface="Times New Roman" pitchFamily="18" charset="0"/>
              <a:hlinkClick r:id="rId4"/>
            </a:endParaRPr>
          </a:p>
          <a:p>
            <a:pPr>
              <a:buNone/>
            </a:pPr>
            <a:endParaRPr lang="en-IN" sz="4000" dirty="0" smtClean="0">
              <a:latin typeface="Times New Roman" pitchFamily="18" charset="0"/>
              <a:cs typeface="Times New Roman" pitchFamily="18" charset="0"/>
              <a:hlinkClick r:id="rId4"/>
            </a:endParaRPr>
          </a:p>
          <a:p>
            <a:pPr>
              <a:buNone/>
            </a:pPr>
            <a:endParaRPr lang="en-IN" sz="4000" dirty="0" smtClean="0">
              <a:latin typeface="Times New Roman" pitchFamily="18" charset="0"/>
              <a:cs typeface="Times New Roman" pitchFamily="18" charset="0"/>
              <a:hlinkClick r:id="rId4"/>
            </a:endParaRPr>
          </a:p>
          <a:p>
            <a:pPr>
              <a:buNone/>
            </a:pPr>
            <a:r>
              <a:rPr lang="en-IN" sz="4000" dirty="0" smtClean="0">
                <a:latin typeface="Times New Roman" pitchFamily="18" charset="0"/>
                <a:cs typeface="Times New Roman" pitchFamily="18" charset="0"/>
              </a:rPr>
              <a:t/>
            </a:r>
            <a:br>
              <a:rPr lang="en-IN" sz="4000" dirty="0" smtClean="0">
                <a:latin typeface="Times New Roman" pitchFamily="18" charset="0"/>
                <a:cs typeface="Times New Roman" pitchFamily="18" charset="0"/>
              </a:rPr>
            </a:br>
            <a:endParaRPr lang="en-IN" sz="4000" dirty="0" smtClean="0">
              <a:latin typeface="Times New Roman" pitchFamily="18" charset="0"/>
              <a:cs typeface="Times New Roman" pitchFamily="18" charset="0"/>
            </a:endParaRPr>
          </a:p>
          <a:p>
            <a:pPr marL="0" lvl="0" indent="0" algn="l" rtl="0">
              <a:spcBef>
                <a:spcPts val="360"/>
              </a:spcBef>
              <a:spcAft>
                <a:spcPts val="0"/>
              </a:spcAft>
              <a:buNone/>
            </a:pPr>
            <a:r>
              <a:rPr lang="en-IN" sz="4000" dirty="0" smtClean="0">
                <a:latin typeface="Times New Roman" pitchFamily="18" charset="0"/>
                <a:cs typeface="Times New Roman" pitchFamily="18" charset="0"/>
              </a:rPr>
              <a:t> </a:t>
            </a:r>
            <a:endParaRPr sz="4000">
              <a:latin typeface="Times New Roman" pitchFamily="18" charset="0"/>
              <a:cs typeface="Times New Roman" pitchFamily="18" charset="0"/>
            </a:endParaRPr>
          </a:p>
        </p:txBody>
      </p:sp>
      <p:sp>
        <p:nvSpPr>
          <p:cNvPr id="5" name="Title 4"/>
          <p:cNvSpPr>
            <a:spLocks noGrp="1"/>
          </p:cNvSpPr>
          <p:nvPr>
            <p:ph type="title"/>
          </p:nvPr>
        </p:nvSpPr>
        <p:spPr>
          <a:xfrm>
            <a:off x="0" y="0"/>
            <a:ext cx="9144000" cy="1045029"/>
          </a:xfrm>
        </p:spPr>
        <p:style>
          <a:lnRef idx="1">
            <a:schemeClr val="accent5"/>
          </a:lnRef>
          <a:fillRef idx="2">
            <a:schemeClr val="accent5"/>
          </a:fillRef>
          <a:effectRef idx="1">
            <a:schemeClr val="accent5"/>
          </a:effectRef>
          <a:fontRef idx="minor">
            <a:schemeClr val="dk1"/>
          </a:fontRef>
        </p:style>
        <p:txBody>
          <a:bodyPr>
            <a:normAutofit/>
          </a:bodyPr>
          <a:lstStyle/>
          <a:p>
            <a:pPr lvl="0"/>
            <a:r>
              <a:rPr lang="en-IN" b="1" dirty="0" smtClean="0">
                <a:solidFill>
                  <a:srgbClr val="C00000"/>
                </a:solidFill>
                <a:latin typeface="Times New Roman" pitchFamily="18" charset="0"/>
                <a:cs typeface="Times New Roman" pitchFamily="18" charset="0"/>
              </a:rPr>
              <a:t>Useful Resources</a:t>
            </a:r>
            <a:endParaRPr lang="en-IN"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05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descr="1,204,204 Teamwork Photos - Free &amp; Royalty-Free Stock Photos from Dreamstime"/>
          <p:cNvPicPr>
            <a:picLocks noChangeAspect="1" noChangeArrowheads="1"/>
          </p:cNvPicPr>
          <p:nvPr/>
        </p:nvPicPr>
        <p:blipFill>
          <a:blip r:embed="rId3"/>
          <a:srcRect/>
          <a:stretch>
            <a:fillRect/>
          </a:stretch>
        </p:blipFill>
        <p:spPr bwMode="auto">
          <a:xfrm>
            <a:off x="-1" y="0"/>
            <a:ext cx="9144001" cy="5132072"/>
          </a:xfrm>
          <a:prstGeom prst="rect">
            <a:avLst/>
          </a:prstGeom>
          <a:noFill/>
        </p:spPr>
      </p:pic>
      <p:sp>
        <p:nvSpPr>
          <p:cNvPr id="7" name="Rectangle 6"/>
          <p:cNvSpPr/>
          <p:nvPr/>
        </p:nvSpPr>
        <p:spPr>
          <a:xfrm>
            <a:off x="479686" y="5103674"/>
            <a:ext cx="7802136"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THANKS FOR GIVING </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 OPPORTUNITY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 name="Rectangle 8"/>
          <p:cNvSpPr/>
          <p:nvPr/>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5" name="TextBox 4"/>
          <p:cNvSpPr txBox="1"/>
          <p:nvPr/>
        </p:nvSpPr>
        <p:spPr>
          <a:xfrm>
            <a:off x="184640" y="552733"/>
            <a:ext cx="8274571" cy="769441"/>
          </a:xfrm>
          <a:prstGeom prst="rect">
            <a:avLst/>
          </a:prstGeom>
          <a:solidFill>
            <a:schemeClr val="accent1">
              <a:lumMod val="75000"/>
            </a:schemeClr>
          </a:solidFill>
          <a:ln>
            <a:noFill/>
          </a:ln>
          <a:effectLst>
            <a:glow rad="101600">
              <a:schemeClr val="accent2">
                <a:satMod val="175000"/>
                <a:alpha val="40000"/>
              </a:schemeClr>
            </a:glow>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txBody>
          <a:bodyPr wrap="square" rtlCol="0">
            <a:spAutoFit/>
          </a:bodyPr>
          <a:lstStyle/>
          <a:p>
            <a:r>
              <a:rPr lang="en-IN" sz="4400" b="1" dirty="0" smtClean="0">
                <a:solidFill>
                  <a:schemeClr val="bg1"/>
                </a:solidFill>
                <a:latin typeface="Adobe Arabic" pitchFamily="18" charset="-78"/>
                <a:cs typeface="Adobe Arabic" pitchFamily="18" charset="-78"/>
              </a:rPr>
              <a:t>Credit </a:t>
            </a:r>
            <a:r>
              <a:rPr lang="en-IN" sz="4400" b="1" dirty="0" smtClean="0">
                <a:solidFill>
                  <a:schemeClr val="bg1"/>
                </a:solidFill>
                <a:latin typeface="Adobe Arabic" pitchFamily="18" charset="-78"/>
                <a:cs typeface="Adobe Arabic" pitchFamily="18" charset="-78"/>
              </a:rPr>
              <a:t>Based Semester System</a:t>
            </a:r>
            <a:endParaRPr lang="en-IN" sz="4400" b="1" dirty="0">
              <a:solidFill>
                <a:schemeClr val="bg1"/>
              </a:solidFill>
              <a:latin typeface="Adobe Arabic" pitchFamily="18" charset="-78"/>
              <a:cs typeface="Adobe Arabic" pitchFamily="18" charset="-78"/>
            </a:endParaRPr>
          </a:p>
        </p:txBody>
      </p:sp>
      <p:sp>
        <p:nvSpPr>
          <p:cNvPr id="10" name="TextBox 9"/>
          <p:cNvSpPr txBox="1"/>
          <p:nvPr/>
        </p:nvSpPr>
        <p:spPr>
          <a:xfrm>
            <a:off x="272322" y="4601981"/>
            <a:ext cx="8332032" cy="769441"/>
          </a:xfrm>
          <a:prstGeom prst="rect">
            <a:avLst/>
          </a:prstGeom>
          <a:solidFill>
            <a:schemeClr val="accent1">
              <a:lumMod val="75000"/>
            </a:schemeClr>
          </a:solidFill>
          <a:ln>
            <a:noFill/>
          </a:ln>
          <a:effectLst>
            <a:glow rad="101600">
              <a:schemeClr val="accent2">
                <a:satMod val="175000"/>
                <a:alpha val="40000"/>
              </a:schemeClr>
            </a:glow>
            <a:outerShdw blurRad="44450" dist="27940" dir="5400000" algn="ctr">
              <a:srgbClr val="000000">
                <a:alpha val="32000"/>
              </a:srgbClr>
            </a:outerShdw>
            <a:reflection blurRad="6350" stA="52000" endA="300" endPos="35000" dir="5400000" sy="-100000" algn="bl" rotWithShape="0"/>
          </a:effectLst>
          <a:scene3d>
            <a:camera prst="orthographicFront">
              <a:rot lat="0" lon="0" rev="0"/>
            </a:camera>
            <a:lightRig rig="balanced" dir="t">
              <a:rot lat="0" lon="0" rev="8700000"/>
            </a:lightRig>
          </a:scene3d>
          <a:sp3d>
            <a:bevelT w="190500" h="38100"/>
          </a:sp3d>
        </p:spPr>
        <p:txBody>
          <a:bodyPr wrap="square" rtlCol="0">
            <a:spAutoFit/>
          </a:bodyPr>
          <a:lstStyle/>
          <a:p>
            <a:r>
              <a:rPr lang="en-IN" sz="4000" b="1" dirty="0" smtClean="0">
                <a:solidFill>
                  <a:schemeClr val="bg1"/>
                </a:solidFill>
                <a:latin typeface="Adobe Arabic" pitchFamily="18" charset="-78"/>
                <a:cs typeface="Adobe Arabic" pitchFamily="18" charset="-78"/>
              </a:rPr>
              <a:t>Choice </a:t>
            </a:r>
            <a:r>
              <a:rPr lang="en-IN" sz="4400" b="1" dirty="0" smtClean="0">
                <a:solidFill>
                  <a:schemeClr val="bg1"/>
                </a:solidFill>
                <a:latin typeface="Adobe Arabic" pitchFamily="18" charset="-78"/>
                <a:cs typeface="Adobe Arabic" pitchFamily="18" charset="-78"/>
              </a:rPr>
              <a:t>Based</a:t>
            </a:r>
            <a:r>
              <a:rPr lang="en-IN" sz="4000" b="1" dirty="0" smtClean="0">
                <a:solidFill>
                  <a:schemeClr val="bg1"/>
                </a:solidFill>
                <a:latin typeface="Adobe Arabic" pitchFamily="18" charset="-78"/>
                <a:cs typeface="Adobe Arabic" pitchFamily="18" charset="-78"/>
              </a:rPr>
              <a:t> Credit System</a:t>
            </a:r>
            <a:endParaRPr lang="en-IN" sz="4000" b="1" dirty="0">
              <a:solidFill>
                <a:schemeClr val="bg1"/>
              </a:solidFill>
              <a:latin typeface="Adobe Arabic" pitchFamily="18" charset="-78"/>
              <a:cs typeface="Adobe Arabic" pitchFamily="18" charset="-78"/>
            </a:endParaRPr>
          </a:p>
        </p:txBody>
      </p:sp>
      <p:sp>
        <p:nvSpPr>
          <p:cNvPr id="12" name="Right Arrow 11"/>
          <p:cNvSpPr/>
          <p:nvPr/>
        </p:nvSpPr>
        <p:spPr>
          <a:xfrm rot="5400000">
            <a:off x="2780673" y="2360953"/>
            <a:ext cx="2383436" cy="1409077"/>
          </a:xfrm>
          <a:prstGeom prst="rightArrow">
            <a:avLst/>
          </a:prstGeom>
          <a:solidFill>
            <a:schemeClr val="accent6"/>
          </a:solidFill>
          <a:effectLst/>
          <a:scene3d>
            <a:camera prst="perspective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29698" name="Picture 2" descr="Image result for cafeteria approach images food dishes"/>
          <p:cNvPicPr>
            <a:picLocks noChangeAspect="1" noChangeArrowheads="1"/>
          </p:cNvPicPr>
          <p:nvPr/>
        </p:nvPicPr>
        <p:blipFill>
          <a:blip r:embed="rId3"/>
          <a:srcRect/>
          <a:stretch>
            <a:fillRect/>
          </a:stretch>
        </p:blipFill>
        <p:spPr bwMode="auto">
          <a:xfrm>
            <a:off x="3128283" y="5532660"/>
            <a:ext cx="1857375" cy="1238250"/>
          </a:xfrm>
          <a:prstGeom prst="rect">
            <a:avLst/>
          </a:prstGeom>
          <a:noFill/>
          <a:ln>
            <a:noFill/>
          </a:ln>
          <a:effectLst/>
          <a:scene3d>
            <a:camera prst="orthographicFront">
              <a:rot lat="0" lon="0" rev="0"/>
            </a:camera>
            <a:lightRig rig="glow" dir="t">
              <a:rot lat="0" lon="0" rev="14100000"/>
            </a:lightRig>
          </a:scene3d>
          <a:sp3d prstMaterial="softEdge">
            <a:bevelT w="127000" prst="artDeco"/>
          </a:sp3d>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9698"/>
                                        </p:tgtEl>
                                        <p:attrNameLst>
                                          <p:attrName>style.visibility</p:attrName>
                                        </p:attrNameLst>
                                      </p:cBhvr>
                                      <p:to>
                                        <p:strVal val="visible"/>
                                      </p:to>
                                    </p:set>
                                    <p:anim calcmode="lin" valueType="num">
                                      <p:cBhvr additive="base">
                                        <p:cTn id="23" dur="500" fill="hold"/>
                                        <p:tgtEl>
                                          <p:spTgt spid="29698"/>
                                        </p:tgtEl>
                                        <p:attrNameLst>
                                          <p:attrName>ppt_x</p:attrName>
                                        </p:attrNameLst>
                                      </p:cBhvr>
                                      <p:tavLst>
                                        <p:tav tm="0">
                                          <p:val>
                                            <p:strVal val="#ppt_x"/>
                                          </p:val>
                                        </p:tav>
                                        <p:tav tm="100000">
                                          <p:val>
                                            <p:strVal val="#ppt_x"/>
                                          </p:val>
                                        </p:tav>
                                      </p:tavLst>
                                    </p:anim>
                                    <p:anim calcmode="lin" valueType="num">
                                      <p:cBhvr additive="base">
                                        <p:cTn id="24" dur="500" fill="hold"/>
                                        <p:tgtEl>
                                          <p:spTgt spid="2969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nodeType="clickEffect">
                                  <p:stCondLst>
                                    <p:cond delay="0"/>
                                  </p:stCondLst>
                                  <p:childTnLst>
                                    <p:animRot by="21600000">
                                      <p:cBhvr>
                                        <p:cTn id="28" dur="2000" fill="hold"/>
                                        <p:tgtEl>
                                          <p:spTgt spid="2969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txBox="1"/>
          <p:nvPr/>
        </p:nvSpPr>
        <p:spPr>
          <a:xfrm>
            <a:off x="-609600" y="-76200"/>
            <a:ext cx="10668000" cy="800219"/>
          </a:xfrm>
          <a:prstGeom prst="rect">
            <a:avLst/>
          </a:prstGeom>
          <a:ln/>
        </p:spPr>
        <p:style>
          <a:lnRef idx="1">
            <a:schemeClr val="accent2"/>
          </a:lnRef>
          <a:fillRef idx="2">
            <a:schemeClr val="accent2"/>
          </a:fillRef>
          <a:effectRef idx="1">
            <a:schemeClr val="accent2"/>
          </a:effectRef>
          <a:fontRef idx="minor">
            <a:schemeClr val="dk1"/>
          </a:fontRef>
        </p:style>
        <p:txBody>
          <a:bodyPr spcFirstLastPara="1" wrap="square" lIns="91425" tIns="45700" rIns="91425" bIns="45700" anchor="t" anchorCtr="0">
            <a:spAutoFit/>
          </a:bodyPr>
          <a:lstStyle/>
          <a:p>
            <a:pPr marL="0" marR="0" lvl="0" indent="0" algn="ctr" rtl="0">
              <a:spcBef>
                <a:spcPts val="0"/>
              </a:spcBef>
              <a:spcAft>
                <a:spcPts val="0"/>
              </a:spcAft>
              <a:buNone/>
            </a:pPr>
            <a:r>
              <a:rPr lang="en-IN" sz="2800" b="1" dirty="0">
                <a:solidFill>
                  <a:schemeClr val="tx1"/>
                </a:solidFill>
                <a:latin typeface="Times New Roman"/>
                <a:ea typeface="Times New Roman"/>
                <a:cs typeface="Times New Roman"/>
                <a:sym typeface="Times New Roman"/>
              </a:rPr>
              <a:t>Interdisciplinary Studies -UG &amp; PG Programmes</a:t>
            </a:r>
            <a:endParaRPr>
              <a:solidFill>
                <a:schemeClr val="tx1"/>
              </a:solidFill>
            </a:endParaRPr>
          </a:p>
          <a:p>
            <a:pPr marL="0" marR="0" lvl="0" indent="0" algn="ctr"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sp>
        <p:nvSpPr>
          <p:cNvPr id="102" name="Google Shape;102;p3"/>
          <p:cNvSpPr txBox="1"/>
          <p:nvPr/>
        </p:nvSpPr>
        <p:spPr>
          <a:xfrm>
            <a:off x="381000" y="1143000"/>
            <a:ext cx="70104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graphicFrame>
        <p:nvGraphicFramePr>
          <p:cNvPr id="103" name="Google Shape;103;p3"/>
          <p:cNvGraphicFramePr/>
          <p:nvPr/>
        </p:nvGraphicFramePr>
        <p:xfrm>
          <a:off x="0" y="630111"/>
          <a:ext cx="9024077" cy="6146128"/>
        </p:xfrm>
        <a:graphic>
          <a:graphicData uri="http://schemas.openxmlformats.org/drawingml/2006/table">
            <a:tbl>
              <a:tblPr firstRow="1" bandRow="1">
                <a:noFill/>
                <a:effectLst>
                  <a:outerShdw blurRad="50800" dist="38100" dir="5400000" algn="t" rotWithShape="0">
                    <a:prstClr val="black">
                      <a:alpha val="40000"/>
                    </a:prstClr>
                  </a:outerShdw>
                </a:effectLst>
                <a:tableStyleId>{DB714253-67C0-4630-84CE-FB60A52645B9}</a:tableStyleId>
              </a:tblPr>
              <a:tblGrid>
                <a:gridCol w="617025"/>
                <a:gridCol w="3895013"/>
                <a:gridCol w="4512039"/>
              </a:tblGrid>
              <a:tr h="335097">
                <a:tc>
                  <a:txBody>
                    <a:bodyPr/>
                    <a:lstStyle/>
                    <a:p>
                      <a:pPr marL="0" marR="0" lvl="0" indent="0" algn="ctr" rtl="0">
                        <a:spcBef>
                          <a:spcPts val="0"/>
                        </a:spcBef>
                        <a:spcAft>
                          <a:spcPts val="0"/>
                        </a:spcAft>
                        <a:buNone/>
                      </a:pPr>
                      <a:r>
                        <a:rPr lang="en-IN" sz="1800" b="1" u="none" strike="noStrike" cap="none" dirty="0">
                          <a:solidFill>
                            <a:schemeClr val="dk1"/>
                          </a:solidFill>
                        </a:rPr>
                        <a:t>SN</a:t>
                      </a:r>
                      <a:endParaRPr sz="1800" b="1" u="none" strike="noStrike" cap="none">
                        <a:solidFill>
                          <a:schemeClr val="dk1"/>
                        </a:solidFill>
                      </a:endParaRPr>
                    </a:p>
                  </a:txBody>
                  <a:tcPr marL="91450" marR="91450" marT="45725" marB="45725">
                    <a:solidFill>
                      <a:srgbClr val="FBD4B4"/>
                    </a:solidFill>
                  </a:tcPr>
                </a:tc>
                <a:tc>
                  <a:txBody>
                    <a:bodyPr/>
                    <a:lstStyle/>
                    <a:p>
                      <a:pPr marL="0" marR="0" lvl="0" indent="0" algn="ctr" rtl="0">
                        <a:spcBef>
                          <a:spcPts val="0"/>
                        </a:spcBef>
                        <a:spcAft>
                          <a:spcPts val="0"/>
                        </a:spcAft>
                        <a:buNone/>
                      </a:pPr>
                      <a:r>
                        <a:rPr lang="en-IN" sz="1800" b="1" u="none" strike="noStrike" cap="none" dirty="0">
                          <a:solidFill>
                            <a:schemeClr val="dk1"/>
                          </a:solidFill>
                        </a:rPr>
                        <a:t>BOS/</a:t>
                      </a:r>
                      <a:r>
                        <a:rPr lang="en-IN" sz="1800" b="1" u="none" strike="noStrike" cap="none" dirty="0" err="1">
                          <a:solidFill>
                            <a:schemeClr val="dk1"/>
                          </a:solidFill>
                        </a:rPr>
                        <a:t>Adhoc</a:t>
                      </a:r>
                      <a:r>
                        <a:rPr lang="en-IN" sz="1800" b="1" u="none" strike="noStrike" cap="none" dirty="0">
                          <a:solidFill>
                            <a:schemeClr val="dk1"/>
                          </a:solidFill>
                        </a:rPr>
                        <a:t> Committees </a:t>
                      </a:r>
                      <a:r>
                        <a:rPr lang="en-IN" sz="1800" b="1" u="none" strike="noStrike" cap="none" dirty="0" smtClean="0">
                          <a:solidFill>
                            <a:schemeClr val="dk1"/>
                          </a:solidFill>
                        </a:rPr>
                        <a:t>-10</a:t>
                      </a:r>
                      <a:endParaRPr sz="1800" b="1" u="none" strike="noStrike" cap="none">
                        <a:solidFill>
                          <a:schemeClr val="dk1"/>
                        </a:solidFill>
                      </a:endParaRPr>
                    </a:p>
                  </a:txBody>
                  <a:tcPr marL="91450" marR="91450" marT="45725" marB="45725">
                    <a:solidFill>
                      <a:srgbClr val="FBD4B4"/>
                    </a:solidFill>
                  </a:tcPr>
                </a:tc>
                <a:tc>
                  <a:txBody>
                    <a:bodyPr/>
                    <a:lstStyle/>
                    <a:p>
                      <a:pPr marL="0" marR="0" lvl="0" indent="0" algn="ctr" rtl="0">
                        <a:spcBef>
                          <a:spcPts val="0"/>
                        </a:spcBef>
                        <a:spcAft>
                          <a:spcPts val="0"/>
                        </a:spcAft>
                        <a:buNone/>
                      </a:pPr>
                      <a:r>
                        <a:rPr lang="en-IN" sz="1800" b="1" u="none" strike="noStrike" cap="none" dirty="0">
                          <a:solidFill>
                            <a:schemeClr val="dk1"/>
                          </a:solidFill>
                        </a:rPr>
                        <a:t>Programmes (</a:t>
                      </a:r>
                      <a:r>
                        <a:rPr lang="en-IN" sz="1800" b="1" u="none" strike="noStrike" cap="none" dirty="0" smtClean="0">
                          <a:solidFill>
                            <a:schemeClr val="dk1"/>
                          </a:solidFill>
                        </a:rPr>
                        <a:t>25)</a:t>
                      </a:r>
                      <a:endParaRPr sz="1800" b="1" u="none" strike="noStrike" cap="none">
                        <a:solidFill>
                          <a:schemeClr val="dk1"/>
                        </a:solidFill>
                      </a:endParaRPr>
                    </a:p>
                  </a:txBody>
                  <a:tcPr marL="91450" marR="91450" marT="45725" marB="45725">
                    <a:solidFill>
                      <a:srgbClr val="FBD4B4"/>
                    </a:solidFill>
                  </a:tcPr>
                </a:tc>
              </a:tr>
              <a:tr h="558489">
                <a:tc>
                  <a:txBody>
                    <a:bodyPr/>
                    <a:lstStyle/>
                    <a:p>
                      <a:pPr marL="0" marR="0" lvl="0" indent="0" algn="ctr" rtl="0">
                        <a:spcBef>
                          <a:spcPts val="0"/>
                        </a:spcBef>
                        <a:spcAft>
                          <a:spcPts val="0"/>
                        </a:spcAft>
                        <a:buNone/>
                      </a:pPr>
                      <a:r>
                        <a:rPr lang="en-IN" sz="1400" u="none" strike="noStrike" cap="none" dirty="0">
                          <a:latin typeface="Times New Roman" pitchFamily="18" charset="0"/>
                          <a:cs typeface="Times New Roman" pitchFamily="18" charset="0"/>
                        </a:rPr>
                        <a:t>1</a:t>
                      </a:r>
                      <a:endParaRPr sz="1400" u="none" strike="noStrike" cap="none">
                        <a:latin typeface="Times New Roman" pitchFamily="18" charset="0"/>
                        <a:cs typeface="Times New Roman" pitchFamily="18"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Calibri"/>
                        <a:buNone/>
                      </a:pPr>
                      <a:r>
                        <a:rPr lang="en-IN" sz="1400" b="1" u="none" strike="noStrike" cap="none">
                          <a:latin typeface="Times New Roman" pitchFamily="18" charset="0"/>
                          <a:cs typeface="Times New Roman" pitchFamily="18" charset="0"/>
                        </a:rPr>
                        <a:t>Performing Arts (Ad-hoc)</a:t>
                      </a:r>
                      <a:endParaRPr sz="1400">
                        <a:latin typeface="Times New Roman" pitchFamily="18" charset="0"/>
                        <a:cs typeface="Times New Roman" pitchFamily="18" charset="0"/>
                      </a:endParaRPr>
                    </a:p>
                    <a:p>
                      <a:pPr marL="0" marR="0" lvl="0" indent="0" algn="l" rtl="0">
                        <a:spcBef>
                          <a:spcPts val="0"/>
                        </a:spcBef>
                        <a:spcAft>
                          <a:spcPts val="0"/>
                        </a:spcAft>
                        <a:buNone/>
                      </a:pPr>
                      <a:endParaRPr sz="1400" b="1">
                        <a:latin typeface="Times New Roman" pitchFamily="18" charset="0"/>
                        <a:cs typeface="Times New Roman" pitchFamily="18" charset="0"/>
                      </a:endParaRPr>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BPA</a:t>
                      </a:r>
                      <a:endParaRPr sz="1400" b="1">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MPA – Drama/Theatre, </a:t>
                      </a:r>
                      <a:r>
                        <a:rPr lang="en-IN" sz="1400" dirty="0">
                          <a:solidFill>
                            <a:schemeClr val="dk1"/>
                          </a:solidFill>
                          <a:latin typeface="Times New Roman" pitchFamily="18" charset="0"/>
                          <a:ea typeface="Calibri"/>
                          <a:cs typeface="Times New Roman" pitchFamily="18" charset="0"/>
                          <a:sym typeface="Calibri"/>
                        </a:rPr>
                        <a:t>Dance (</a:t>
                      </a:r>
                      <a:r>
                        <a:rPr lang="en-IN" sz="1400" dirty="0" err="1">
                          <a:solidFill>
                            <a:schemeClr val="dk1"/>
                          </a:solidFill>
                          <a:latin typeface="Times New Roman" pitchFamily="18" charset="0"/>
                          <a:ea typeface="Calibri"/>
                          <a:cs typeface="Times New Roman" pitchFamily="18" charset="0"/>
                          <a:sym typeface="Calibri"/>
                        </a:rPr>
                        <a:t>Kathak</a:t>
                      </a:r>
                      <a:r>
                        <a:rPr lang="en-IN" sz="1400" dirty="0">
                          <a:solidFill>
                            <a:schemeClr val="dk1"/>
                          </a:solidFill>
                          <a:latin typeface="Times New Roman" pitchFamily="18" charset="0"/>
                          <a:ea typeface="Calibri"/>
                          <a:cs typeface="Times New Roman" pitchFamily="18" charset="0"/>
                          <a:sym typeface="Calibri"/>
                        </a:rPr>
                        <a:t>) </a:t>
                      </a:r>
                      <a:endParaRPr sz="1400" b="1">
                        <a:latin typeface="Times New Roman" pitchFamily="18" charset="0"/>
                        <a:cs typeface="Times New Roman" pitchFamily="18" charset="0"/>
                      </a:endParaRPr>
                    </a:p>
                  </a:txBody>
                  <a:tcPr marL="91450" marR="91450" marT="45725" marB="45725"/>
                </a:tc>
              </a:tr>
              <a:tr h="530565">
                <a:tc>
                  <a:txBody>
                    <a:bodyPr/>
                    <a:lstStyle/>
                    <a:p>
                      <a:pPr marL="0" marR="0" lvl="0" indent="0" algn="ctr" rtl="0">
                        <a:spcBef>
                          <a:spcPts val="0"/>
                        </a:spcBef>
                        <a:spcAft>
                          <a:spcPts val="0"/>
                        </a:spcAft>
                        <a:buNone/>
                      </a:pPr>
                      <a:r>
                        <a:rPr lang="en-IN" sz="1400" dirty="0">
                          <a:latin typeface="Times New Roman" pitchFamily="18" charset="0"/>
                          <a:cs typeface="Times New Roman" pitchFamily="18" charset="0"/>
                        </a:rPr>
                        <a:t>2</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dirty="0">
                          <a:latin typeface="Times New Roman" pitchFamily="18" charset="0"/>
                          <a:cs typeface="Times New Roman" pitchFamily="18" charset="0"/>
                        </a:rPr>
                        <a:t>Education (BOS)</a:t>
                      </a:r>
                      <a:endParaRPr sz="1400" b="1">
                        <a:latin typeface="Times New Roman" pitchFamily="18" charset="0"/>
                        <a:cs typeface="Times New Roman" pitchFamily="18" charset="0"/>
                      </a:endParaRPr>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arenR"/>
                      </a:pPr>
                      <a:r>
                        <a:rPr lang="en-IN" sz="1400" b="1">
                          <a:latin typeface="Times New Roman" pitchFamily="18" charset="0"/>
                          <a:cs typeface="Times New Roman" pitchFamily="18" charset="0"/>
                        </a:rPr>
                        <a:t>B.Ed.</a:t>
                      </a:r>
                      <a:endParaRPr sz="1400">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a:pPr>
                      <a:r>
                        <a:rPr lang="en-IN" sz="1400" b="1">
                          <a:latin typeface="Times New Roman" pitchFamily="18" charset="0"/>
                          <a:cs typeface="Times New Roman" pitchFamily="18" charset="0"/>
                        </a:rPr>
                        <a:t>M.Ed.</a:t>
                      </a:r>
                      <a:endParaRPr sz="1400" b="1">
                        <a:latin typeface="Times New Roman" pitchFamily="18" charset="0"/>
                        <a:cs typeface="Times New Roman" pitchFamily="18" charset="0"/>
                      </a:endParaRPr>
                    </a:p>
                  </a:txBody>
                  <a:tcPr marL="91450" marR="91450" marT="45725" marB="45725"/>
                </a:tc>
              </a:tr>
              <a:tr h="753957">
                <a:tc>
                  <a:txBody>
                    <a:bodyPr/>
                    <a:lstStyle/>
                    <a:p>
                      <a:pPr marL="0" marR="0" lvl="0" indent="0" algn="ctr" rtl="0">
                        <a:spcBef>
                          <a:spcPts val="0"/>
                        </a:spcBef>
                        <a:spcAft>
                          <a:spcPts val="0"/>
                        </a:spcAft>
                        <a:buNone/>
                      </a:pPr>
                      <a:r>
                        <a:rPr lang="en-IN" sz="1400" dirty="0">
                          <a:latin typeface="Times New Roman" pitchFamily="18" charset="0"/>
                          <a:cs typeface="Times New Roman" pitchFamily="18" charset="0"/>
                        </a:rPr>
                        <a:t>3</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dirty="0">
                          <a:latin typeface="Times New Roman" pitchFamily="18" charset="0"/>
                          <a:cs typeface="Times New Roman" pitchFamily="18" charset="0"/>
                        </a:rPr>
                        <a:t>Physical Education (BOS)</a:t>
                      </a:r>
                      <a:endParaRPr sz="1400" b="1">
                        <a:latin typeface="Times New Roman" pitchFamily="18" charset="0"/>
                        <a:cs typeface="Times New Roman" pitchFamily="18" charset="0"/>
                      </a:endParaRPr>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arenR"/>
                      </a:pPr>
                      <a:r>
                        <a:rPr lang="en-IN" sz="1400" b="1">
                          <a:latin typeface="Times New Roman" pitchFamily="18" charset="0"/>
                          <a:cs typeface="Times New Roman" pitchFamily="18" charset="0"/>
                        </a:rPr>
                        <a:t>B.P.Ed.</a:t>
                      </a:r>
                      <a:endParaRPr sz="1400">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a:pPr>
                      <a:r>
                        <a:rPr lang="en-IN" sz="1400" b="1">
                          <a:latin typeface="Times New Roman" pitchFamily="18" charset="0"/>
                          <a:cs typeface="Times New Roman" pitchFamily="18" charset="0"/>
                        </a:rPr>
                        <a:t>M.P.Ed.</a:t>
                      </a:r>
                      <a:endParaRPr sz="1400">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a:pPr>
                      <a:r>
                        <a:rPr lang="en-IN" sz="1400" b="1">
                          <a:latin typeface="Times New Roman" pitchFamily="18" charset="0"/>
                          <a:cs typeface="Times New Roman" pitchFamily="18" charset="0"/>
                        </a:rPr>
                        <a:t>B.P.E.S.</a:t>
                      </a:r>
                      <a:endParaRPr sz="1400" b="1">
                        <a:latin typeface="Times New Roman" pitchFamily="18" charset="0"/>
                        <a:cs typeface="Times New Roman" pitchFamily="18" charset="0"/>
                      </a:endParaRPr>
                    </a:p>
                  </a:txBody>
                  <a:tcPr marL="91450" marR="91450" marT="45725" marB="45725"/>
                </a:tc>
              </a:tr>
              <a:tr h="1424133">
                <a:tc>
                  <a:txBody>
                    <a:bodyPr/>
                    <a:lstStyle/>
                    <a:p>
                      <a:pPr marL="0" marR="0" lvl="0" indent="0" algn="ctr" rtl="0">
                        <a:spcBef>
                          <a:spcPts val="0"/>
                        </a:spcBef>
                        <a:spcAft>
                          <a:spcPts val="0"/>
                        </a:spcAft>
                        <a:buNone/>
                      </a:pPr>
                      <a:r>
                        <a:rPr lang="en-IN" sz="1400">
                          <a:latin typeface="Times New Roman" pitchFamily="18" charset="0"/>
                          <a:cs typeface="Times New Roman" pitchFamily="18" charset="0"/>
                        </a:rPr>
                        <a:t>4</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dirty="0">
                          <a:latin typeface="Times New Roman" pitchFamily="18" charset="0"/>
                          <a:cs typeface="Times New Roman" pitchFamily="18" charset="0"/>
                        </a:rPr>
                        <a:t>Home Science (BOS)</a:t>
                      </a:r>
                      <a:endParaRPr sz="1400">
                        <a:latin typeface="Times New Roman" pitchFamily="18" charset="0"/>
                        <a:cs typeface="Times New Roman" pitchFamily="18" charset="0"/>
                      </a:endParaRPr>
                    </a:p>
                    <a:p>
                      <a:pPr marL="0" marR="0" lvl="0" indent="0" algn="l" rtl="0">
                        <a:spcBef>
                          <a:spcPts val="0"/>
                        </a:spcBef>
                        <a:spcAft>
                          <a:spcPts val="0"/>
                        </a:spcAft>
                        <a:buNone/>
                      </a:pPr>
                      <a:r>
                        <a:rPr lang="en-IN" sz="1400" dirty="0">
                          <a:latin typeface="Times New Roman" pitchFamily="18" charset="0"/>
                          <a:cs typeface="Times New Roman" pitchFamily="18" charset="0"/>
                        </a:rPr>
                        <a:t>1)    </a:t>
                      </a:r>
                      <a:r>
                        <a:rPr lang="en-IN" sz="1400" dirty="0" err="1">
                          <a:latin typeface="Times New Roman" pitchFamily="18" charset="0"/>
                          <a:cs typeface="Times New Roman" pitchFamily="18" charset="0"/>
                        </a:rPr>
                        <a:t>M.Sc</a:t>
                      </a:r>
                      <a:r>
                        <a:rPr lang="en-IN" sz="1400" dirty="0">
                          <a:latin typeface="Times New Roman" pitchFamily="18" charset="0"/>
                          <a:cs typeface="Times New Roman" pitchFamily="18" charset="0"/>
                        </a:rPr>
                        <a:t> (Food Science and Nutrition)</a:t>
                      </a:r>
                      <a:endParaRPr sz="1400">
                        <a:latin typeface="Times New Roman" pitchFamily="18" charset="0"/>
                        <a:cs typeface="Times New Roman" pitchFamily="18" charset="0"/>
                      </a:endParaRPr>
                    </a:p>
                    <a:p>
                      <a:pPr marL="0" marR="0" lvl="0" indent="0" algn="l" rtl="0">
                        <a:spcBef>
                          <a:spcPts val="0"/>
                        </a:spcBef>
                        <a:spcAft>
                          <a:spcPts val="0"/>
                        </a:spcAft>
                        <a:buNone/>
                      </a:pPr>
                      <a:r>
                        <a:rPr lang="en-IN" sz="1400" dirty="0">
                          <a:latin typeface="Times New Roman" pitchFamily="18" charset="0"/>
                          <a:cs typeface="Times New Roman" pitchFamily="18" charset="0"/>
                        </a:rPr>
                        <a:t>2)    </a:t>
                      </a:r>
                      <a:r>
                        <a:rPr lang="en-IN" sz="1400" dirty="0" err="1">
                          <a:latin typeface="Times New Roman" pitchFamily="18" charset="0"/>
                          <a:cs typeface="Times New Roman" pitchFamily="18" charset="0"/>
                        </a:rPr>
                        <a:t>M.Sc</a:t>
                      </a:r>
                      <a:r>
                        <a:rPr lang="en-IN" sz="1400" dirty="0">
                          <a:latin typeface="Times New Roman" pitchFamily="18" charset="0"/>
                          <a:cs typeface="Times New Roman" pitchFamily="18" charset="0"/>
                        </a:rPr>
                        <a:t> (Human Development)</a:t>
                      </a:r>
                      <a:endParaRPr sz="1400">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startAt="3"/>
                      </a:pPr>
                      <a:r>
                        <a:rPr lang="en-IN" sz="1400" dirty="0" err="1">
                          <a:latin typeface="Times New Roman" pitchFamily="18" charset="0"/>
                          <a:cs typeface="Times New Roman" pitchFamily="18" charset="0"/>
                        </a:rPr>
                        <a:t>M.Sc</a:t>
                      </a:r>
                      <a:r>
                        <a:rPr lang="en-IN" sz="1400" dirty="0">
                          <a:latin typeface="Times New Roman" pitchFamily="18" charset="0"/>
                          <a:cs typeface="Times New Roman" pitchFamily="18" charset="0"/>
                        </a:rPr>
                        <a:t> (Textile and Clothing)</a:t>
                      </a:r>
                      <a:endParaRPr sz="1400">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startAt="3"/>
                      </a:pPr>
                      <a:r>
                        <a:rPr lang="en-IN" sz="1400" dirty="0" err="1">
                          <a:latin typeface="Times New Roman" pitchFamily="18" charset="0"/>
                          <a:cs typeface="Times New Roman" pitchFamily="18" charset="0"/>
                        </a:rPr>
                        <a:t>M.Sc</a:t>
                      </a:r>
                      <a:r>
                        <a:rPr lang="en-IN" sz="1400" dirty="0">
                          <a:latin typeface="Times New Roman" pitchFamily="18" charset="0"/>
                          <a:cs typeface="Times New Roman" pitchFamily="18" charset="0"/>
                        </a:rPr>
                        <a:t> (Extension and Communication)</a:t>
                      </a:r>
                      <a:endParaRPr sz="1400">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startAt="4"/>
                      </a:pPr>
                      <a:r>
                        <a:rPr lang="en-IN" sz="1400" dirty="0" err="1">
                          <a:latin typeface="Times New Roman" pitchFamily="18" charset="0"/>
                          <a:cs typeface="Times New Roman" pitchFamily="18" charset="0"/>
                        </a:rPr>
                        <a:t>M.Sc</a:t>
                      </a:r>
                      <a:r>
                        <a:rPr lang="en-IN" sz="1400" dirty="0">
                          <a:latin typeface="Times New Roman" pitchFamily="18" charset="0"/>
                          <a:cs typeface="Times New Roman" pitchFamily="18" charset="0"/>
                        </a:rPr>
                        <a:t> (Resource Management)</a:t>
                      </a:r>
                      <a:endParaRPr sz="1400">
                        <a:latin typeface="Times New Roman" pitchFamily="18" charset="0"/>
                        <a:cs typeface="Times New Roman" pitchFamily="18" charset="0"/>
                      </a:endParaRPr>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B.Sc. Home Science</a:t>
                      </a:r>
                      <a:endParaRPr sz="1400" b="1">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M.Sc. Home Science (with five subjects of specialisation)</a:t>
                      </a:r>
                      <a:endParaRPr sz="1400" b="1">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Bachelor of Fashion Designing</a:t>
                      </a:r>
                      <a:endParaRPr sz="1400" b="1">
                        <a:latin typeface="Times New Roman" pitchFamily="18" charset="0"/>
                        <a:cs typeface="Times New Roman" pitchFamily="18" charset="0"/>
                      </a:endParaRPr>
                    </a:p>
                  </a:txBody>
                  <a:tcPr marL="91450" marR="91450" marT="45725" marB="45725"/>
                </a:tc>
              </a:tr>
              <a:tr h="307173">
                <a:tc>
                  <a:txBody>
                    <a:bodyPr/>
                    <a:lstStyle/>
                    <a:p>
                      <a:pPr marL="0" marR="0" lvl="0" indent="0" algn="ctr" rtl="0">
                        <a:spcBef>
                          <a:spcPts val="0"/>
                        </a:spcBef>
                        <a:spcAft>
                          <a:spcPts val="0"/>
                        </a:spcAft>
                        <a:buNone/>
                      </a:pPr>
                      <a:r>
                        <a:rPr lang="en-IN" sz="1400">
                          <a:latin typeface="Times New Roman" pitchFamily="18" charset="0"/>
                          <a:cs typeface="Times New Roman" pitchFamily="18" charset="0"/>
                        </a:rPr>
                        <a:t>5</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a:latin typeface="Times New Roman" pitchFamily="18" charset="0"/>
                          <a:cs typeface="Times New Roman" pitchFamily="18" charset="0"/>
                        </a:rPr>
                        <a:t>B.Sc. Animation (Ad-hoc)</a:t>
                      </a:r>
                      <a:endParaRPr sz="1400" b="1">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dirty="0">
                          <a:latin typeface="Times New Roman" pitchFamily="18" charset="0"/>
                          <a:cs typeface="Times New Roman" pitchFamily="18" charset="0"/>
                        </a:rPr>
                        <a:t>1) BSc. Animation</a:t>
                      </a:r>
                      <a:endParaRPr sz="1400" b="1">
                        <a:latin typeface="Times New Roman" pitchFamily="18" charset="0"/>
                        <a:cs typeface="Times New Roman" pitchFamily="18" charset="0"/>
                      </a:endParaRPr>
                    </a:p>
                  </a:txBody>
                  <a:tcPr marL="91450" marR="91450" marT="45725" marB="45725"/>
                </a:tc>
              </a:tr>
              <a:tr h="530565">
                <a:tc>
                  <a:txBody>
                    <a:bodyPr/>
                    <a:lstStyle/>
                    <a:p>
                      <a:pPr marL="0" marR="0" lvl="0" indent="0" algn="ctr" rtl="0">
                        <a:spcBef>
                          <a:spcPts val="0"/>
                        </a:spcBef>
                        <a:spcAft>
                          <a:spcPts val="0"/>
                        </a:spcAft>
                        <a:buNone/>
                      </a:pPr>
                      <a:r>
                        <a:rPr lang="en-IN" sz="1400">
                          <a:latin typeface="Times New Roman" pitchFamily="18" charset="0"/>
                          <a:cs typeface="Times New Roman" pitchFamily="18" charset="0"/>
                        </a:rPr>
                        <a:t>6</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a:latin typeface="Times New Roman" pitchFamily="18" charset="0"/>
                          <a:cs typeface="Times New Roman" pitchFamily="18" charset="0"/>
                        </a:rPr>
                        <a:t>Social Work (BOS)</a:t>
                      </a:r>
                      <a:endParaRPr sz="1400" b="1">
                        <a:latin typeface="Times New Roman" pitchFamily="18" charset="0"/>
                        <a:cs typeface="Times New Roman" pitchFamily="18" charset="0"/>
                      </a:endParaRPr>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BSW/B.A in Social work</a:t>
                      </a:r>
                      <a:endParaRPr sz="1400" b="1">
                        <a:latin typeface="Times New Roman" pitchFamily="18" charset="0"/>
                        <a:cs typeface="Times New Roman" pitchFamily="18" charset="0"/>
                      </a:endParaRPr>
                    </a:p>
                    <a:p>
                      <a:pPr marL="342900" marR="0" lvl="0" indent="-342900" algn="l" rtl="0">
                        <a:lnSpc>
                          <a:spcPct val="100000"/>
                        </a:lnSpc>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MSW/B.A in Social work</a:t>
                      </a:r>
                      <a:endParaRPr sz="1400" b="1">
                        <a:latin typeface="Times New Roman" pitchFamily="18" charset="0"/>
                        <a:cs typeface="Times New Roman" pitchFamily="18" charset="0"/>
                      </a:endParaRPr>
                    </a:p>
                  </a:txBody>
                  <a:tcPr marL="91450" marR="91450" marT="45725" marB="45725"/>
                </a:tc>
              </a:tr>
              <a:tr h="530565">
                <a:tc>
                  <a:txBody>
                    <a:bodyPr/>
                    <a:lstStyle/>
                    <a:p>
                      <a:pPr marL="0" marR="0" lvl="0" indent="0" algn="ctr" rtl="0">
                        <a:spcBef>
                          <a:spcPts val="0"/>
                        </a:spcBef>
                        <a:spcAft>
                          <a:spcPts val="0"/>
                        </a:spcAft>
                        <a:buNone/>
                      </a:pPr>
                      <a:r>
                        <a:rPr lang="en-IN" sz="1400">
                          <a:latin typeface="Times New Roman" pitchFamily="18" charset="0"/>
                          <a:cs typeface="Times New Roman" pitchFamily="18" charset="0"/>
                        </a:rPr>
                        <a:t>7</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a:latin typeface="Times New Roman" pitchFamily="18" charset="0"/>
                          <a:cs typeface="Times New Roman" pitchFamily="18" charset="0"/>
                        </a:rPr>
                        <a:t>Yogashashtra (Ad-hoc)</a:t>
                      </a:r>
                      <a:endParaRPr sz="1400" b="1">
                        <a:latin typeface="Times New Roman" pitchFamily="18" charset="0"/>
                        <a:cs typeface="Times New Roman" pitchFamily="18" charset="0"/>
                      </a:endParaRPr>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B.A. </a:t>
                      </a:r>
                      <a:r>
                        <a:rPr lang="en-IN" sz="1400" b="1" dirty="0" err="1">
                          <a:latin typeface="Times New Roman" pitchFamily="18" charset="0"/>
                          <a:cs typeface="Times New Roman" pitchFamily="18" charset="0"/>
                        </a:rPr>
                        <a:t>Yogashastra</a:t>
                      </a:r>
                      <a:endParaRPr sz="1400" b="1">
                        <a:latin typeface="Times New Roman" pitchFamily="18" charset="0"/>
                        <a:cs typeface="Times New Roman" pitchFamily="18" charset="0"/>
                      </a:endParaRPr>
                    </a:p>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M. A. </a:t>
                      </a:r>
                      <a:r>
                        <a:rPr lang="en-IN" sz="1400" b="1" dirty="0" err="1">
                          <a:latin typeface="Times New Roman" pitchFamily="18" charset="0"/>
                          <a:cs typeface="Times New Roman" pitchFamily="18" charset="0"/>
                        </a:rPr>
                        <a:t>Yogashastra</a:t>
                      </a:r>
                      <a:endParaRPr sz="1400" b="1">
                        <a:latin typeface="Times New Roman" pitchFamily="18" charset="0"/>
                        <a:cs typeface="Times New Roman" pitchFamily="18" charset="0"/>
                      </a:endParaRPr>
                    </a:p>
                  </a:txBody>
                  <a:tcPr marL="91450" marR="91450" marT="45725" marB="45725"/>
                </a:tc>
              </a:tr>
              <a:tr h="530565">
                <a:tc>
                  <a:txBody>
                    <a:bodyPr/>
                    <a:lstStyle/>
                    <a:p>
                      <a:pPr marL="0" marR="0" lvl="0" indent="0" algn="ctr" rtl="0">
                        <a:spcBef>
                          <a:spcPts val="0"/>
                        </a:spcBef>
                        <a:spcAft>
                          <a:spcPts val="0"/>
                        </a:spcAft>
                        <a:buNone/>
                      </a:pPr>
                      <a:r>
                        <a:rPr lang="en-IN" sz="1400">
                          <a:latin typeface="Times New Roman" pitchFamily="18" charset="0"/>
                          <a:cs typeface="Times New Roman" pitchFamily="18" charset="0"/>
                        </a:rPr>
                        <a:t>8</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dirty="0" smtClean="0">
                          <a:latin typeface="Times New Roman" pitchFamily="18" charset="0"/>
                          <a:cs typeface="Times New Roman" pitchFamily="18" charset="0"/>
                        </a:rPr>
                        <a:t>Journalism</a:t>
                      </a:r>
                      <a:r>
                        <a:rPr lang="en-IN" sz="1400" b="1" baseline="0" dirty="0" smtClean="0">
                          <a:latin typeface="Times New Roman" pitchFamily="18" charset="0"/>
                          <a:cs typeface="Times New Roman" pitchFamily="18" charset="0"/>
                        </a:rPr>
                        <a:t> &amp; </a:t>
                      </a:r>
                      <a:r>
                        <a:rPr lang="en-IN" sz="1400" b="1" dirty="0" smtClean="0">
                          <a:latin typeface="Times New Roman" pitchFamily="18" charset="0"/>
                          <a:cs typeface="Times New Roman" pitchFamily="18" charset="0"/>
                        </a:rPr>
                        <a:t>Mass </a:t>
                      </a:r>
                      <a:r>
                        <a:rPr lang="en-IN" sz="1400" b="1" dirty="0">
                          <a:latin typeface="Times New Roman" pitchFamily="18" charset="0"/>
                          <a:cs typeface="Times New Roman" pitchFamily="18" charset="0"/>
                        </a:rPr>
                        <a:t>Communication (Ad-hoc)</a:t>
                      </a:r>
                      <a:endParaRPr sz="1400" b="1">
                        <a:latin typeface="Times New Roman" pitchFamily="18" charset="0"/>
                        <a:cs typeface="Times New Roman" pitchFamily="18" charset="0"/>
                      </a:endParaRPr>
                    </a:p>
                  </a:txBody>
                  <a:tcPr marL="91450" marR="91450" marT="45725" marB="45725"/>
                </a:tc>
                <a:tc>
                  <a:txBody>
                    <a:bodyPr/>
                    <a:lstStyle/>
                    <a:p>
                      <a:pPr marL="342900" marR="0" lvl="0" indent="-342900" algn="l" rtl="0">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B.A. (J.M.C.)</a:t>
                      </a:r>
                      <a:endParaRPr sz="1400" b="1">
                        <a:latin typeface="Times New Roman" pitchFamily="18" charset="0"/>
                        <a:cs typeface="Times New Roman" pitchFamily="18" charset="0"/>
                      </a:endParaRPr>
                    </a:p>
                    <a:p>
                      <a:pPr marL="342900" marR="0" lvl="0" indent="-342900" algn="l" rtl="0">
                        <a:lnSpc>
                          <a:spcPct val="100000"/>
                        </a:lnSpc>
                        <a:spcBef>
                          <a:spcPts val="0"/>
                        </a:spcBef>
                        <a:spcAft>
                          <a:spcPts val="0"/>
                        </a:spcAft>
                        <a:buClr>
                          <a:schemeClr val="dk1"/>
                        </a:buClr>
                        <a:buSzPts val="1600"/>
                        <a:buFont typeface="Calibri"/>
                        <a:buAutoNum type="arabicParenR"/>
                      </a:pPr>
                      <a:r>
                        <a:rPr lang="en-IN" sz="1400" b="1" dirty="0">
                          <a:latin typeface="Times New Roman" pitchFamily="18" charset="0"/>
                          <a:cs typeface="Times New Roman" pitchFamily="18" charset="0"/>
                        </a:rPr>
                        <a:t>M.A. (J.M.C.)</a:t>
                      </a:r>
                      <a:endParaRPr sz="1400" b="1">
                        <a:latin typeface="Times New Roman" pitchFamily="18" charset="0"/>
                        <a:cs typeface="Times New Roman" pitchFamily="18" charset="0"/>
                      </a:endParaRPr>
                    </a:p>
                  </a:txBody>
                  <a:tcPr marL="91450" marR="91450" marT="45725" marB="45725"/>
                </a:tc>
              </a:tr>
              <a:tr h="307173">
                <a:tc>
                  <a:txBody>
                    <a:bodyPr/>
                    <a:lstStyle/>
                    <a:p>
                      <a:pPr marL="0" marR="0" lvl="0" indent="0" algn="ctr" rtl="0">
                        <a:spcBef>
                          <a:spcPts val="0"/>
                        </a:spcBef>
                        <a:spcAft>
                          <a:spcPts val="0"/>
                        </a:spcAft>
                        <a:buNone/>
                      </a:pPr>
                      <a:r>
                        <a:rPr lang="en-IN" sz="1400" dirty="0" smtClean="0">
                          <a:latin typeface="Times New Roman" pitchFamily="18" charset="0"/>
                          <a:cs typeface="Times New Roman" pitchFamily="18" charset="0"/>
                        </a:rPr>
                        <a:t>9</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a:latin typeface="Times New Roman" pitchFamily="18" charset="0"/>
                          <a:cs typeface="Times New Roman" pitchFamily="18" charset="0"/>
                        </a:rPr>
                        <a:t>Gender and Women Studies (Ad-hoc)</a:t>
                      </a:r>
                      <a:endParaRPr sz="1400" b="1">
                        <a:latin typeface="Times New Roman" pitchFamily="18" charset="0"/>
                        <a:cs typeface="Times New Roman" pitchFamily="18"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Calibri"/>
                        <a:buNone/>
                      </a:pPr>
                      <a:r>
                        <a:rPr lang="en-IN" sz="1400" b="1" dirty="0">
                          <a:latin typeface="Times New Roman" pitchFamily="18" charset="0"/>
                          <a:cs typeface="Times New Roman" pitchFamily="18" charset="0"/>
                        </a:rPr>
                        <a:t>M.A. Gender and Women </a:t>
                      </a:r>
                      <a:r>
                        <a:rPr lang="en-IN" sz="1400" b="1" dirty="0" smtClean="0">
                          <a:latin typeface="Times New Roman" pitchFamily="18" charset="0"/>
                          <a:cs typeface="Times New Roman" pitchFamily="18" charset="0"/>
                        </a:rPr>
                        <a:t>Studies</a:t>
                      </a:r>
                      <a:endParaRPr sz="1400" b="1">
                        <a:latin typeface="Times New Roman" pitchFamily="18" charset="0"/>
                        <a:cs typeface="Times New Roman" pitchFamily="18" charset="0"/>
                      </a:endParaRPr>
                    </a:p>
                  </a:txBody>
                  <a:tcPr marL="91450" marR="91450" marT="45725" marB="45725"/>
                </a:tc>
              </a:tr>
              <a:tr h="307173">
                <a:tc>
                  <a:txBody>
                    <a:bodyPr/>
                    <a:lstStyle/>
                    <a:p>
                      <a:pPr marL="0" marR="0" lvl="0" indent="0" algn="ctr" rtl="0">
                        <a:spcBef>
                          <a:spcPts val="0"/>
                        </a:spcBef>
                        <a:spcAft>
                          <a:spcPts val="0"/>
                        </a:spcAft>
                        <a:buNone/>
                      </a:pPr>
                      <a:r>
                        <a:rPr lang="en-IN" sz="1400" dirty="0" smtClean="0">
                          <a:latin typeface="Times New Roman" pitchFamily="18" charset="0"/>
                          <a:cs typeface="Times New Roman" pitchFamily="18" charset="0"/>
                        </a:rPr>
                        <a:t>10</a:t>
                      </a:r>
                      <a:endParaRPr sz="1400">
                        <a:latin typeface="Times New Roman" pitchFamily="18" charset="0"/>
                        <a:cs typeface="Times New Roman" pitchFamily="18" charset="0"/>
                      </a:endParaRPr>
                    </a:p>
                  </a:txBody>
                  <a:tcPr marL="91450" marR="91450" marT="45725" marB="45725"/>
                </a:tc>
                <a:tc>
                  <a:txBody>
                    <a:bodyPr/>
                    <a:lstStyle/>
                    <a:p>
                      <a:pPr marL="0" marR="0" lvl="0" indent="0" algn="l" rtl="0">
                        <a:spcBef>
                          <a:spcPts val="0"/>
                        </a:spcBef>
                        <a:spcAft>
                          <a:spcPts val="0"/>
                        </a:spcAft>
                        <a:buNone/>
                      </a:pPr>
                      <a:r>
                        <a:rPr lang="en-IN" sz="1400" b="1" dirty="0" smtClean="0">
                          <a:latin typeface="Times New Roman" pitchFamily="18" charset="0"/>
                          <a:cs typeface="Times New Roman" pitchFamily="18" charset="0"/>
                        </a:rPr>
                        <a:t>Library &amp; Information Science</a:t>
                      </a:r>
                      <a:endParaRPr sz="1400" b="1">
                        <a:latin typeface="Times New Roman" pitchFamily="18" charset="0"/>
                        <a:cs typeface="Times New Roman" pitchFamily="18"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600"/>
                        <a:buFont typeface="Calibri"/>
                        <a:buNone/>
                      </a:pPr>
                      <a:r>
                        <a:rPr lang="en-IN" sz="1400" b="1" dirty="0" smtClean="0">
                          <a:latin typeface="Times New Roman" pitchFamily="18" charset="0"/>
                          <a:cs typeface="Times New Roman" pitchFamily="18" charset="0"/>
                        </a:rPr>
                        <a:t>1) BLISC  2) MLISC</a:t>
                      </a:r>
                      <a:endParaRPr sz="1400" b="1">
                        <a:latin typeface="Times New Roman" pitchFamily="18" charset="0"/>
                        <a:cs typeface="Times New Roman" pitchFamily="18" charset="0"/>
                      </a:endParaRPr>
                    </a:p>
                  </a:txBody>
                  <a:tcPr marL="91450" marR="91450" marT="45725" marB="45725"/>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3" name="Rectangle 2"/>
          <p:cNvSpPr/>
          <p:nvPr/>
        </p:nvSpPr>
        <p:spPr>
          <a:xfrm>
            <a:off x="0" y="0"/>
            <a:ext cx="9144000" cy="685800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pic>
        <p:nvPicPr>
          <p:cNvPr id="117" name="Google Shape;117;p4"/>
          <p:cNvPicPr preferRelativeResize="0"/>
          <p:nvPr/>
        </p:nvPicPr>
        <p:blipFill rotWithShape="1">
          <a:blip r:embed="rId3">
            <a:alphaModFix/>
          </a:blip>
          <a:srcRect/>
          <a:stretch/>
        </p:blipFill>
        <p:spPr>
          <a:xfrm>
            <a:off x="718457" y="566057"/>
            <a:ext cx="7815943" cy="5595258"/>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a:effectLst>
            <a:glow rad="1016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33794" name="Title 1"/>
          <p:cNvSpPr>
            <a:spLocks noGrp="1"/>
          </p:cNvSpPr>
          <p:nvPr>
            <p:ph type="title"/>
          </p:nvPr>
        </p:nvSpPr>
        <p:spPr>
          <a:xfrm>
            <a:off x="0" y="0"/>
            <a:ext cx="9144000" cy="936171"/>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lstStyle/>
          <a:p>
            <a:r>
              <a:rPr lang="en-GB" altLang="en-US" sz="3600" b="1" dirty="0" smtClean="0">
                <a:latin typeface="Arial" pitchFamily="34" charset="0"/>
                <a:ea typeface="ＭＳ Ｐゴシック" pitchFamily="34" charset="-128"/>
                <a:cs typeface="Arial" pitchFamily="34" charset="0"/>
              </a:rPr>
              <a:t>Curriculum development</a:t>
            </a:r>
          </a:p>
        </p:txBody>
      </p:sp>
      <p:sp>
        <p:nvSpPr>
          <p:cNvPr id="33795" name="Content Placeholder 2"/>
          <p:cNvSpPr>
            <a:spLocks noGrp="1"/>
          </p:cNvSpPr>
          <p:nvPr>
            <p:ph sz="half" idx="1"/>
          </p:nvPr>
        </p:nvSpPr>
        <p:spPr>
          <a:xfrm>
            <a:off x="464695" y="1079164"/>
            <a:ext cx="8499423" cy="5200286"/>
          </a:xfrm>
        </p:spPr>
        <p:txBody>
          <a:bodyPr/>
          <a:lstStyle/>
          <a:p>
            <a:pPr marL="457200" indent="-457200">
              <a:buFont typeface="Arial" pitchFamily="34" charset="0"/>
              <a:buChar char="•"/>
            </a:pPr>
            <a:r>
              <a:rPr lang="en-GB" altLang="en-US" sz="2800" b="1" dirty="0" smtClean="0">
                <a:latin typeface="Arial" pitchFamily="34" charset="0"/>
                <a:ea typeface="ＭＳ Ｐゴシック" pitchFamily="34" charset="-128"/>
                <a:cs typeface="Arial" pitchFamily="34" charset="0"/>
              </a:rPr>
              <a:t>What sort of </a:t>
            </a:r>
            <a:r>
              <a:rPr lang="en-GB" altLang="en-US" sz="2800" b="1" dirty="0" smtClean="0">
                <a:solidFill>
                  <a:srgbClr val="C00000"/>
                </a:solidFill>
                <a:latin typeface="Arial" pitchFamily="34" charset="0"/>
                <a:ea typeface="ＭＳ Ｐゴシック" pitchFamily="34" charset="-128"/>
                <a:cs typeface="Arial" pitchFamily="34" charset="0"/>
              </a:rPr>
              <a:t>Library professionals/social workers/Animated film makers/ Art performers/ Nutritionist/Journalist/ Sportsman/teachers etc</a:t>
            </a:r>
            <a:r>
              <a:rPr lang="en-GB" altLang="en-US" sz="2800" b="1" dirty="0" smtClean="0">
                <a:latin typeface="Arial" pitchFamily="34" charset="0"/>
                <a:ea typeface="ＭＳ Ｐゴシック" pitchFamily="34" charset="-128"/>
                <a:cs typeface="Arial" pitchFamily="34" charset="0"/>
              </a:rPr>
              <a:t>. do we want?</a:t>
            </a:r>
          </a:p>
          <a:p>
            <a:pPr marL="457200" indent="-457200">
              <a:buFont typeface="Arial" pitchFamily="34" charset="0"/>
              <a:buChar char="•"/>
            </a:pPr>
            <a:r>
              <a:rPr lang="en-GB" altLang="en-US" sz="2800" b="1" dirty="0" smtClean="0">
                <a:latin typeface="Arial" pitchFamily="34" charset="0"/>
                <a:ea typeface="ＭＳ Ｐゴシック" pitchFamily="34" charset="-128"/>
                <a:cs typeface="Arial" pitchFamily="34" charset="0"/>
              </a:rPr>
              <a:t>How will we reflect demands from external agencies?</a:t>
            </a:r>
          </a:p>
          <a:p>
            <a:pPr marL="457200" indent="-457200">
              <a:buFont typeface="Arial" pitchFamily="34" charset="0"/>
              <a:buChar char="•"/>
            </a:pPr>
            <a:r>
              <a:rPr lang="en-GB" altLang="en-US" sz="2800" b="1" dirty="0" smtClean="0">
                <a:latin typeface="Arial" pitchFamily="34" charset="0"/>
                <a:ea typeface="ＭＳ Ｐゴシック" pitchFamily="34" charset="-128"/>
                <a:cs typeface="Arial" pitchFamily="34" charset="0"/>
              </a:rPr>
              <a:t>What outcomes and content should we include? </a:t>
            </a:r>
          </a:p>
          <a:p>
            <a:pPr marL="457200" indent="-457200">
              <a:buFont typeface="Arial" pitchFamily="34" charset="0"/>
              <a:buChar char="•"/>
            </a:pPr>
            <a:r>
              <a:rPr lang="en-GB" altLang="en-US" sz="2800" b="1" dirty="0" smtClean="0">
                <a:latin typeface="Arial" pitchFamily="34" charset="0"/>
                <a:ea typeface="ＭＳ Ｐゴシック" pitchFamily="34" charset="-128"/>
                <a:cs typeface="Arial" pitchFamily="34" charset="0"/>
              </a:rPr>
              <a:t>What teaching and learning methods should we use?</a:t>
            </a:r>
          </a:p>
          <a:p>
            <a:pPr marL="457200" indent="-457200">
              <a:buFont typeface="Arial" pitchFamily="34" charset="0"/>
              <a:buChar char="•"/>
            </a:pPr>
            <a:r>
              <a:rPr lang="en-GB" altLang="en-US" sz="2800" b="1" dirty="0" smtClean="0">
                <a:latin typeface="Arial" pitchFamily="34" charset="0"/>
                <a:ea typeface="ＭＳ Ｐゴシック" pitchFamily="34" charset="-128"/>
                <a:cs typeface="Arial" pitchFamily="34" charset="0"/>
              </a:rPr>
              <a:t>How will we assess learners?</a:t>
            </a:r>
          </a:p>
          <a:p>
            <a:pPr marL="457200" indent="-457200">
              <a:buFont typeface="Arial" pitchFamily="34" charset="0"/>
              <a:buChar char="•"/>
            </a:pPr>
            <a:r>
              <a:rPr lang="en-GB" altLang="en-US" sz="2800" b="1" dirty="0" smtClean="0">
                <a:latin typeface="Arial" pitchFamily="34" charset="0"/>
                <a:ea typeface="ＭＳ Ｐゴシック" pitchFamily="34" charset="-128"/>
                <a:cs typeface="Arial" pitchFamily="34" charset="0"/>
              </a:rPr>
              <a:t>How should we establish links to evaluation?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23" name="Google Shape;123;p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rgbClr val="888888"/>
              </a:buClr>
              <a:buSzPts val="3200"/>
              <a:buNone/>
            </a:pPr>
            <a:endParaRPr/>
          </a:p>
        </p:txBody>
      </p:sp>
      <p:pic>
        <p:nvPicPr>
          <p:cNvPr id="124" name="Google Shape;124;p6"/>
          <p:cNvPicPr preferRelativeResize="0"/>
          <p:nvPr/>
        </p:nvPicPr>
        <p:blipFill rotWithShape="1">
          <a:blip r:embed="rId3">
            <a:alphaModFix/>
          </a:blip>
          <a:srcRect/>
          <a:stretch/>
        </p:blipFill>
        <p:spPr>
          <a:xfrm>
            <a:off x="0" y="179882"/>
            <a:ext cx="8696949" cy="6470072"/>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0"/>
            <a:ext cx="9144000" cy="11430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3">
            <a:schemeClr val="lt1"/>
          </a:lnRef>
          <a:fillRef idx="1">
            <a:schemeClr val="accent6"/>
          </a:fillRef>
          <a:effectRef idx="1">
            <a:schemeClr val="accent6"/>
          </a:effectRef>
          <a:fontRef idx="minor">
            <a:schemeClr val="lt1"/>
          </a:fontRef>
        </p:style>
        <p:txBody>
          <a:bodyPr/>
          <a:lstStyle/>
          <a:p>
            <a:r>
              <a:rPr lang="en-GB" altLang="en-US" sz="3600" b="1" dirty="0" smtClean="0">
                <a:latin typeface="Arial" pitchFamily="34" charset="0"/>
                <a:ea typeface="ＭＳ Ｐゴシック" pitchFamily="34" charset="-128"/>
                <a:cs typeface="Arial" pitchFamily="34" charset="0"/>
              </a:rPr>
              <a:t>Learning outcomes should:</a:t>
            </a:r>
          </a:p>
        </p:txBody>
      </p:sp>
      <p:sp>
        <p:nvSpPr>
          <p:cNvPr id="39939" name="Content Placeholder 2"/>
          <p:cNvSpPr>
            <a:spLocks noGrp="1"/>
          </p:cNvSpPr>
          <p:nvPr>
            <p:ph sz="half" idx="1"/>
          </p:nvPr>
        </p:nvSpPr>
        <p:spPr>
          <a:xfrm>
            <a:off x="457200" y="1260475"/>
            <a:ext cx="8229600" cy="4525963"/>
          </a:xfr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elaxedInset"/>
          </a:sp3d>
        </p:spPr>
        <p:txBody>
          <a:bodyPr/>
          <a:lstStyle/>
          <a:p>
            <a:pPr marL="457200" indent="-457200">
              <a:buFont typeface="Arial" pitchFamily="34" charset="0"/>
              <a:buChar char="•"/>
            </a:pPr>
            <a:r>
              <a:rPr lang="en-GB" altLang="en-US" sz="3200" dirty="0" smtClean="0">
                <a:latin typeface="Arial" pitchFamily="34" charset="0"/>
                <a:ea typeface="ＭＳ Ｐゴシック" pitchFamily="34" charset="-128"/>
                <a:cs typeface="Arial" pitchFamily="34" charset="0"/>
              </a:rPr>
              <a:t>Be written in the future tense</a:t>
            </a:r>
          </a:p>
          <a:p>
            <a:pPr marL="457200" indent="-457200">
              <a:buFont typeface="Arial" pitchFamily="34" charset="0"/>
              <a:buChar char="•"/>
            </a:pPr>
            <a:r>
              <a:rPr lang="en-GB" altLang="en-US" sz="3200" dirty="0" smtClean="0">
                <a:latin typeface="Arial" pitchFamily="34" charset="0"/>
                <a:ea typeface="ＭＳ Ｐゴシック" pitchFamily="34" charset="-128"/>
                <a:cs typeface="Arial" pitchFamily="34" charset="0"/>
              </a:rPr>
              <a:t>Identify important learning requirements</a:t>
            </a:r>
          </a:p>
          <a:p>
            <a:pPr marL="457200" indent="-457200">
              <a:buFont typeface="Arial" pitchFamily="34" charset="0"/>
              <a:buChar char="•"/>
            </a:pPr>
            <a:r>
              <a:rPr lang="en-GB" altLang="en-US" sz="3200" dirty="0" smtClean="0">
                <a:latin typeface="Arial" pitchFamily="34" charset="0"/>
                <a:ea typeface="ＭＳ Ｐゴシック" pitchFamily="34" charset="-128"/>
                <a:cs typeface="Arial" pitchFamily="34" charset="0"/>
              </a:rPr>
              <a:t>Use language which students can understand</a:t>
            </a:r>
          </a:p>
          <a:p>
            <a:pPr marL="457200" indent="-457200">
              <a:buFont typeface="Arial" pitchFamily="34" charset="0"/>
              <a:buChar char="•"/>
            </a:pPr>
            <a:r>
              <a:rPr lang="en-GB" altLang="en-US" sz="3200" dirty="0" smtClean="0">
                <a:latin typeface="Arial" pitchFamily="34" charset="0"/>
                <a:ea typeface="ＭＳ Ｐゴシック" pitchFamily="34" charset="-128"/>
                <a:cs typeface="Arial" pitchFamily="34" charset="0"/>
              </a:rPr>
              <a:t>Be achievable</a:t>
            </a:r>
          </a:p>
          <a:p>
            <a:pPr marL="457200" indent="-457200">
              <a:buFont typeface="Arial" pitchFamily="34" charset="0"/>
              <a:buChar char="•"/>
            </a:pPr>
            <a:r>
              <a:rPr lang="en-GB" altLang="en-US" sz="3200" dirty="0" smtClean="0">
                <a:latin typeface="Arial" pitchFamily="34" charset="0"/>
                <a:ea typeface="ＭＳ Ｐゴシック" pitchFamily="34" charset="-128"/>
                <a:cs typeface="Arial" pitchFamily="34" charset="0"/>
              </a:rPr>
              <a:t>Be assessable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bg/>
                                          </p:spTgt>
                                        </p:tgtEl>
                                        <p:attrNameLst>
                                          <p:attrName>style.visibility</p:attrName>
                                        </p:attrNameLst>
                                      </p:cBhvr>
                                      <p:to>
                                        <p:strVal val="visible"/>
                                      </p:to>
                                    </p:set>
                                    <p:anim calcmode="lin" valueType="num">
                                      <p:cBhvr additive="base">
                                        <p:cTn id="7" dur="500" fill="hold"/>
                                        <p:tgtEl>
                                          <p:spTgt spid="3993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0" end="0"/>
                                            </p:txEl>
                                          </p:spTgt>
                                        </p:tgtEl>
                                        <p:attrNameLst>
                                          <p:attrName>style.visibility</p:attrName>
                                        </p:attrNameLst>
                                      </p:cBhvr>
                                      <p:to>
                                        <p:strVal val="visible"/>
                                      </p:to>
                                    </p:set>
                                    <p:anim calcmode="lin" valueType="num">
                                      <p:cBhvr additive="base">
                                        <p:cTn id="13"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1" end="1"/>
                                            </p:txEl>
                                          </p:spTgt>
                                        </p:tgtEl>
                                        <p:attrNameLst>
                                          <p:attrName>style.visibility</p:attrName>
                                        </p:attrNameLst>
                                      </p:cBhvr>
                                      <p:to>
                                        <p:strVal val="visible"/>
                                      </p:to>
                                    </p:set>
                                    <p:anim calcmode="lin" valueType="num">
                                      <p:cBhvr additive="base">
                                        <p:cTn id="19"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2" end="2"/>
                                            </p:txEl>
                                          </p:spTgt>
                                        </p:tgtEl>
                                        <p:attrNameLst>
                                          <p:attrName>style.visibility</p:attrName>
                                        </p:attrNameLst>
                                      </p:cBhvr>
                                      <p:to>
                                        <p:strVal val="visible"/>
                                      </p:to>
                                    </p:set>
                                    <p:anim calcmode="lin" valueType="num">
                                      <p:cBhvr additive="base">
                                        <p:cTn id="25"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3" end="3"/>
                                            </p:txEl>
                                          </p:spTgt>
                                        </p:tgtEl>
                                        <p:attrNameLst>
                                          <p:attrName>style.visibility</p:attrName>
                                        </p:attrNameLst>
                                      </p:cBhvr>
                                      <p:to>
                                        <p:strVal val="visible"/>
                                      </p:to>
                                    </p:set>
                                    <p:anim calcmode="lin" valueType="num">
                                      <p:cBhvr additive="base">
                                        <p:cTn id="31"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39">
                                            <p:txEl>
                                              <p:pRg st="4" end="4"/>
                                            </p:txEl>
                                          </p:spTgt>
                                        </p:tgtEl>
                                        <p:attrNameLst>
                                          <p:attrName>style.visibility</p:attrName>
                                        </p:attrNameLst>
                                      </p:cBhvr>
                                      <p:to>
                                        <p:strVal val="visible"/>
                                      </p:to>
                                    </p:set>
                                    <p:anim calcmode="lin" valueType="num">
                                      <p:cBhvr additive="base">
                                        <p:cTn id="37"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0"/>
            <a:ext cx="9144000" cy="1143000"/>
          </a:xfrm>
        </p:spPr>
        <p:style>
          <a:lnRef idx="3">
            <a:schemeClr val="lt1"/>
          </a:lnRef>
          <a:fillRef idx="1">
            <a:schemeClr val="accent6"/>
          </a:fillRef>
          <a:effectRef idx="1">
            <a:schemeClr val="accent6"/>
          </a:effectRef>
          <a:fontRef idx="minor">
            <a:schemeClr val="lt1"/>
          </a:fontRef>
        </p:style>
        <p:txBody>
          <a:bodyPr/>
          <a:lstStyle/>
          <a:p>
            <a:r>
              <a:rPr lang="en-GB" altLang="en-US" sz="3600" b="1" dirty="0" smtClean="0">
                <a:latin typeface="Arial" pitchFamily="34" charset="0"/>
                <a:ea typeface="ＭＳ Ｐゴシック" pitchFamily="34" charset="-128"/>
                <a:cs typeface="Arial" pitchFamily="34" charset="0"/>
              </a:rPr>
              <a:t>Learning outcomes</a:t>
            </a:r>
          </a:p>
        </p:txBody>
      </p:sp>
      <p:sp>
        <p:nvSpPr>
          <p:cNvPr id="40963" name="Content Placeholder 2"/>
          <p:cNvSpPr>
            <a:spLocks noGrp="1"/>
          </p:cNvSpPr>
          <p:nvPr>
            <p:ph sz="half" idx="1"/>
          </p:nvPr>
        </p:nvSpPr>
        <p:spPr>
          <a:xfrm>
            <a:off x="457200" y="1260475"/>
            <a:ext cx="4038600" cy="4525963"/>
          </a:xfrm>
          <a:solidFill>
            <a:schemeClr val="bg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marL="0" indent="0">
              <a:buFont typeface="Monotype Sorts" charset="2"/>
              <a:buNone/>
            </a:pPr>
            <a:r>
              <a:rPr lang="en-GB" altLang="en-US" sz="3200" b="1" dirty="0" smtClean="0">
                <a:latin typeface="Arial" pitchFamily="34" charset="0"/>
                <a:ea typeface="ＭＳ Ｐゴシック" pitchFamily="34" charset="-128"/>
                <a:cs typeface="Arial" pitchFamily="34" charset="0"/>
              </a:rPr>
              <a:t>Acceptable verbs:</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describe</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compare</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analyse</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plan</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critically appraise</a:t>
            </a:r>
          </a:p>
        </p:txBody>
      </p:sp>
      <p:sp>
        <p:nvSpPr>
          <p:cNvPr id="40964" name="Content Placeholder 3"/>
          <p:cNvSpPr>
            <a:spLocks noGrp="1"/>
          </p:cNvSpPr>
          <p:nvPr>
            <p:ph sz="half" idx="2"/>
          </p:nvPr>
        </p:nvSpPr>
        <p:spPr>
          <a:xfrm>
            <a:off x="4648200" y="1260475"/>
            <a:ext cx="4038600" cy="4525963"/>
          </a:xfrm>
          <a:solidFill>
            <a:schemeClr val="accent5">
              <a:lumMod val="40000"/>
              <a:lumOff val="60000"/>
            </a:schemeClr>
          </a:solidFill>
          <a:scene3d>
            <a:camera prst="orthographicFront"/>
            <a:lightRig rig="threePt" dir="t"/>
          </a:scene3d>
          <a:sp3d>
            <a:bevelT/>
          </a:sp3d>
        </p:spPr>
        <p:txBody>
          <a:bodyPr/>
          <a:lstStyle/>
          <a:p>
            <a:pPr marL="0" indent="0">
              <a:buFont typeface="Monotype Sorts" charset="2"/>
              <a:buNone/>
            </a:pPr>
            <a:r>
              <a:rPr lang="en-GB" altLang="en-US" sz="3200" b="1" dirty="0" smtClean="0">
                <a:latin typeface="Arial" pitchFamily="34" charset="0"/>
                <a:ea typeface="ＭＳ Ｐゴシック" pitchFamily="34" charset="-128"/>
                <a:cs typeface="Arial" pitchFamily="34" charset="0"/>
              </a:rPr>
              <a:t>Unacceptable verbs:</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know</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understand</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appreciate</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enjoy</a:t>
            </a:r>
          </a:p>
          <a:p>
            <a:pPr marL="0" indent="0">
              <a:buFont typeface="Arial" pitchFamily="34" charset="0"/>
              <a:buChar char="•"/>
            </a:pPr>
            <a:r>
              <a:rPr lang="en-GB" altLang="en-US" sz="3200" dirty="0" smtClean="0">
                <a:latin typeface="Arial" pitchFamily="34" charset="0"/>
                <a:ea typeface="ＭＳ Ｐゴシック" pitchFamily="34" charset="-128"/>
                <a:cs typeface="Arial" pitchFamily="34" charset="0"/>
              </a:rPr>
              <a:t>To believe</a:t>
            </a:r>
          </a:p>
          <a:p>
            <a:pPr marL="0" indent="0">
              <a:buFont typeface="Monotype Sorts" charset="2"/>
              <a:buNone/>
            </a:pPr>
            <a:endParaRPr lang="en-GB" altLang="en-US" dirty="0" smtClean="0">
              <a:latin typeface="Impact" pitchFamily="34" charset="0"/>
              <a:ea typeface="ＭＳ Ｐゴシック" pitchFamily="34" charset="-128"/>
              <a:cs typeface="Impac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bg/>
                                          </p:spTgt>
                                        </p:tgtEl>
                                        <p:attrNameLst>
                                          <p:attrName>style.visibility</p:attrName>
                                        </p:attrNameLst>
                                      </p:cBhvr>
                                      <p:to>
                                        <p:strVal val="visible"/>
                                      </p:to>
                                    </p:set>
                                    <p:anim calcmode="lin" valueType="num">
                                      <p:cBhvr additive="base">
                                        <p:cTn id="7" dur="500" fill="hold"/>
                                        <p:tgtEl>
                                          <p:spTgt spid="4096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63">
                                            <p:txEl>
                                              <p:pRg st="1" end="1"/>
                                            </p:txEl>
                                          </p:spTgt>
                                        </p:tgtEl>
                                        <p:attrNameLst>
                                          <p:attrName>style.visibility</p:attrName>
                                        </p:attrNameLst>
                                      </p:cBhvr>
                                      <p:to>
                                        <p:strVal val="visible"/>
                                      </p:to>
                                    </p:set>
                                    <p:anim calcmode="lin" valueType="num">
                                      <p:cBhvr additive="base">
                                        <p:cTn id="19"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963">
                                            <p:txEl>
                                              <p:pRg st="2" end="2"/>
                                            </p:txEl>
                                          </p:spTgt>
                                        </p:tgtEl>
                                        <p:attrNameLst>
                                          <p:attrName>style.visibility</p:attrName>
                                        </p:attrNameLst>
                                      </p:cBhvr>
                                      <p:to>
                                        <p:strVal val="visible"/>
                                      </p:to>
                                    </p:set>
                                    <p:anim calcmode="lin" valueType="num">
                                      <p:cBhvr additive="base">
                                        <p:cTn id="25"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963">
                                            <p:txEl>
                                              <p:pRg st="3" end="3"/>
                                            </p:txEl>
                                          </p:spTgt>
                                        </p:tgtEl>
                                        <p:attrNameLst>
                                          <p:attrName>style.visibility</p:attrName>
                                        </p:attrNameLst>
                                      </p:cBhvr>
                                      <p:to>
                                        <p:strVal val="visible"/>
                                      </p:to>
                                    </p:set>
                                    <p:anim calcmode="lin" valueType="num">
                                      <p:cBhvr additive="base">
                                        <p:cTn id="31" dur="500" fill="hold"/>
                                        <p:tgtEl>
                                          <p:spTgt spid="4096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963">
                                            <p:txEl>
                                              <p:pRg st="4" end="4"/>
                                            </p:txEl>
                                          </p:spTgt>
                                        </p:tgtEl>
                                        <p:attrNameLst>
                                          <p:attrName>style.visibility</p:attrName>
                                        </p:attrNameLst>
                                      </p:cBhvr>
                                      <p:to>
                                        <p:strVal val="visible"/>
                                      </p:to>
                                    </p:set>
                                    <p:anim calcmode="lin" valueType="num">
                                      <p:cBhvr additive="base">
                                        <p:cTn id="37"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9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963">
                                            <p:txEl>
                                              <p:pRg st="5" end="5"/>
                                            </p:txEl>
                                          </p:spTgt>
                                        </p:tgtEl>
                                        <p:attrNameLst>
                                          <p:attrName>style.visibility</p:attrName>
                                        </p:attrNameLst>
                                      </p:cBhvr>
                                      <p:to>
                                        <p:strVal val="visible"/>
                                      </p:to>
                                    </p:set>
                                    <p:anim calcmode="lin" valueType="num">
                                      <p:cBhvr additive="base">
                                        <p:cTn id="43"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9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40964">
                                            <p:bg/>
                                          </p:spTgt>
                                        </p:tgtEl>
                                        <p:attrNameLst>
                                          <p:attrName>style.visibility</p:attrName>
                                        </p:attrNameLst>
                                      </p:cBhvr>
                                      <p:to>
                                        <p:strVal val="visible"/>
                                      </p:to>
                                    </p:set>
                                    <p:anim calcmode="lin" valueType="num">
                                      <p:cBhvr additive="base">
                                        <p:cTn id="49" dur="500" fill="hold"/>
                                        <p:tgtEl>
                                          <p:spTgt spid="40964">
                                            <p:bg/>
                                          </p:spTgt>
                                        </p:tgtEl>
                                        <p:attrNameLst>
                                          <p:attrName>ppt_x</p:attrName>
                                        </p:attrNameLst>
                                      </p:cBhvr>
                                      <p:tavLst>
                                        <p:tav tm="0">
                                          <p:val>
                                            <p:strVal val="1+#ppt_w/2"/>
                                          </p:val>
                                        </p:tav>
                                        <p:tav tm="100000">
                                          <p:val>
                                            <p:strVal val="#ppt_x"/>
                                          </p:val>
                                        </p:tav>
                                      </p:tavLst>
                                    </p:anim>
                                    <p:anim calcmode="lin" valueType="num">
                                      <p:cBhvr additive="base">
                                        <p:cTn id="50" dur="500" fill="hold"/>
                                        <p:tgtEl>
                                          <p:spTgt spid="40964">
                                            <p:bg/>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0964">
                                            <p:txEl>
                                              <p:pRg st="0" end="0"/>
                                            </p:txEl>
                                          </p:spTgt>
                                        </p:tgtEl>
                                        <p:attrNameLst>
                                          <p:attrName>style.visibility</p:attrName>
                                        </p:attrNameLst>
                                      </p:cBhvr>
                                      <p:to>
                                        <p:strVal val="visible"/>
                                      </p:to>
                                    </p:set>
                                    <p:anim calcmode="lin" valueType="num">
                                      <p:cBhvr additive="base">
                                        <p:cTn id="55" dur="500" fill="hold"/>
                                        <p:tgtEl>
                                          <p:spTgt spid="40964">
                                            <p:txEl>
                                              <p:pRg st="0" end="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096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40964">
                                            <p:txEl>
                                              <p:pRg st="1" end="1"/>
                                            </p:txEl>
                                          </p:spTgt>
                                        </p:tgtEl>
                                        <p:attrNameLst>
                                          <p:attrName>style.visibility</p:attrName>
                                        </p:attrNameLst>
                                      </p:cBhvr>
                                      <p:to>
                                        <p:strVal val="visible"/>
                                      </p:to>
                                    </p:set>
                                    <p:anim calcmode="lin" valueType="num">
                                      <p:cBhvr additive="base">
                                        <p:cTn id="61" dur="500" fill="hold"/>
                                        <p:tgtEl>
                                          <p:spTgt spid="40964">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4096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40964">
                                            <p:txEl>
                                              <p:pRg st="2" end="2"/>
                                            </p:txEl>
                                          </p:spTgt>
                                        </p:tgtEl>
                                        <p:attrNameLst>
                                          <p:attrName>style.visibility</p:attrName>
                                        </p:attrNameLst>
                                      </p:cBhvr>
                                      <p:to>
                                        <p:strVal val="visible"/>
                                      </p:to>
                                    </p:set>
                                    <p:anim calcmode="lin" valueType="num">
                                      <p:cBhvr additive="base">
                                        <p:cTn id="67" dur="500" fill="hold"/>
                                        <p:tgtEl>
                                          <p:spTgt spid="40964">
                                            <p:txEl>
                                              <p:pRg st="2" end="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4096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40964">
                                            <p:txEl>
                                              <p:pRg st="3" end="3"/>
                                            </p:txEl>
                                          </p:spTgt>
                                        </p:tgtEl>
                                        <p:attrNameLst>
                                          <p:attrName>style.visibility</p:attrName>
                                        </p:attrNameLst>
                                      </p:cBhvr>
                                      <p:to>
                                        <p:strVal val="visible"/>
                                      </p:to>
                                    </p:set>
                                    <p:anim calcmode="lin" valueType="num">
                                      <p:cBhvr additive="base">
                                        <p:cTn id="73" dur="500" fill="hold"/>
                                        <p:tgtEl>
                                          <p:spTgt spid="40964">
                                            <p:txEl>
                                              <p:pRg st="3" end="3"/>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4096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40964">
                                            <p:txEl>
                                              <p:pRg st="4" end="4"/>
                                            </p:txEl>
                                          </p:spTgt>
                                        </p:tgtEl>
                                        <p:attrNameLst>
                                          <p:attrName>style.visibility</p:attrName>
                                        </p:attrNameLst>
                                      </p:cBhvr>
                                      <p:to>
                                        <p:strVal val="visible"/>
                                      </p:to>
                                    </p:set>
                                    <p:anim calcmode="lin" valueType="num">
                                      <p:cBhvr additive="base">
                                        <p:cTn id="79" dur="500" fill="hold"/>
                                        <p:tgtEl>
                                          <p:spTgt spid="40964">
                                            <p:txEl>
                                              <p:pRg st="4" end="4"/>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4096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40964">
                                            <p:txEl>
                                              <p:pRg st="5" end="5"/>
                                            </p:txEl>
                                          </p:spTgt>
                                        </p:tgtEl>
                                        <p:attrNameLst>
                                          <p:attrName>style.visibility</p:attrName>
                                        </p:attrNameLst>
                                      </p:cBhvr>
                                      <p:to>
                                        <p:strVal val="visible"/>
                                      </p:to>
                                    </p:set>
                                    <p:anim calcmode="lin" valueType="num">
                                      <p:cBhvr additive="base">
                                        <p:cTn id="85" dur="500" fill="hold"/>
                                        <p:tgtEl>
                                          <p:spTgt spid="40964">
                                            <p:txEl>
                                              <p:pRg st="5" end="5"/>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4096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nimBg="1"/>
      <p:bldP spid="4096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30" name="Google Shape;130;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139700" algn="l" rtl="0">
              <a:spcBef>
                <a:spcPts val="0"/>
              </a:spcBef>
              <a:spcAft>
                <a:spcPts val="0"/>
              </a:spcAft>
              <a:buClr>
                <a:schemeClr val="dk1"/>
              </a:buClr>
              <a:buSzPts val="3200"/>
              <a:buNone/>
            </a:pPr>
            <a:endParaRPr/>
          </a:p>
        </p:txBody>
      </p:sp>
      <p:pic>
        <p:nvPicPr>
          <p:cNvPr id="131" name="Google Shape;131;p7"/>
          <p:cNvPicPr preferRelativeResize="0"/>
          <p:nvPr/>
        </p:nvPicPr>
        <p:blipFill rotWithShape="1">
          <a:blip r:embed="rId3">
            <a:alphaModFix/>
          </a:blip>
          <a:srcRect/>
          <a:stretch/>
        </p:blipFill>
        <p:spPr>
          <a:xfrm>
            <a:off x="-59965" y="1"/>
            <a:ext cx="9181047" cy="6858000"/>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1465</Words>
  <PresentationFormat>On-screen Show (4:3)</PresentationFormat>
  <Paragraphs>217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Curriculum development</vt:lpstr>
      <vt:lpstr>Slide 6</vt:lpstr>
      <vt:lpstr>Learning outcomes should:</vt:lpstr>
      <vt:lpstr>Learning outcomes</vt:lpstr>
      <vt:lpstr>Slide 9</vt:lpstr>
      <vt:lpstr>Slide 10</vt:lpstr>
      <vt:lpstr>Slide 11</vt:lpstr>
      <vt:lpstr>Slide 12</vt:lpstr>
      <vt:lpstr> Format and Templates for Courses (Theory/Practical) of UG/PG Programmes</vt:lpstr>
      <vt:lpstr>Useful Resources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Libsci5</dc:creator>
  <cp:lastModifiedBy>Sai</cp:lastModifiedBy>
  <cp:revision>100</cp:revision>
  <dcterms:created xsi:type="dcterms:W3CDTF">2006-08-16T00:00:00Z</dcterms:created>
  <dcterms:modified xsi:type="dcterms:W3CDTF">2022-06-03T04:04:52Z</dcterms:modified>
</cp:coreProperties>
</file>